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22"/>
  </p:notesMasterIdLst>
  <p:sldIdLst>
    <p:sldId id="256" r:id="rId5"/>
    <p:sldId id="257" r:id="rId6"/>
    <p:sldId id="368" r:id="rId7"/>
    <p:sldId id="367" r:id="rId8"/>
    <p:sldId id="366" r:id="rId9"/>
    <p:sldId id="369" r:id="rId10"/>
    <p:sldId id="371" r:id="rId11"/>
    <p:sldId id="370" r:id="rId12"/>
    <p:sldId id="375" r:id="rId13"/>
    <p:sldId id="372" r:id="rId14"/>
    <p:sldId id="373" r:id="rId15"/>
    <p:sldId id="377" r:id="rId16"/>
    <p:sldId id="379" r:id="rId17"/>
    <p:sldId id="278" r:id="rId18"/>
    <p:sldId id="317" r:id="rId19"/>
    <p:sldId id="303" r:id="rId20"/>
    <p:sldId id="29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7"/>
    <p:restoredTop sz="94610"/>
  </p:normalViewPr>
  <p:slideViewPr>
    <p:cSldViewPr snapToGrid="0">
      <p:cViewPr varScale="1">
        <p:scale>
          <a:sx n="116" d="100"/>
          <a:sy n="116" d="100"/>
        </p:scale>
        <p:origin x="6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FBDBDA-2BEB-4044-97B4-63AB48150795}" type="datetimeFigureOut">
              <a:rPr lang="en-US"/>
              <a:t>1/12/23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7E83BF-EC49-4400-9F07-4E3C35E5865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7E83BF-EC49-4400-9F07-4E3C35E5865F}" type="slidenum">
              <a:rPr lang="en-US" smtClean="0"/>
              <a:t>9</a:t>
            </a:fld>
            <a:endParaRPr lang="en-US"/>
          </a:p>
        </p:txBody>
      </p:sp>
    </p:spTree>
    <p:extLst>
      <p:ext uri="{BB962C8B-B14F-4D97-AF65-F5344CB8AC3E}">
        <p14:creationId xmlns:p14="http://schemas.microsoft.com/office/powerpoint/2010/main" val="526859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6367D6FD-1B04-3D4D-AFBA-B048E57C7165}" type="datetimeFigureOut">
              <a:rPr lang="en-US" smtClean="0"/>
              <a:t>1/12/23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9243F-C67A-F549-90A0-FEA17801502F}" type="slidenum">
              <a:rPr lang="en-US" smtClean="0"/>
              <a:t>‹#›</a:t>
            </a:fld>
            <a:endParaRPr lang="en-US"/>
          </a:p>
        </p:txBody>
      </p:sp>
    </p:spTree>
    <p:extLst>
      <p:ext uri="{BB962C8B-B14F-4D97-AF65-F5344CB8AC3E}">
        <p14:creationId xmlns:p14="http://schemas.microsoft.com/office/powerpoint/2010/main" val="303960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367D6FD-1B04-3D4D-AFBA-B048E57C7165}" type="datetimeFigureOut">
              <a:rPr lang="en-US" smtClean="0"/>
              <a:t>1/12/23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9243F-C67A-F549-90A0-FEA17801502F}" type="slidenum">
              <a:rPr lang="en-US" smtClean="0"/>
              <a:t>‹#›</a:t>
            </a:fld>
            <a:endParaRPr lang="en-US"/>
          </a:p>
        </p:txBody>
      </p:sp>
    </p:spTree>
    <p:extLst>
      <p:ext uri="{BB962C8B-B14F-4D97-AF65-F5344CB8AC3E}">
        <p14:creationId xmlns:p14="http://schemas.microsoft.com/office/powerpoint/2010/main" val="2386316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367D6FD-1B04-3D4D-AFBA-B048E57C7165}" type="datetimeFigureOut">
              <a:rPr lang="en-US" smtClean="0"/>
              <a:t>1/12/23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9243F-C67A-F549-90A0-FEA17801502F}" type="slidenum">
              <a:rPr lang="en-US" smtClean="0"/>
              <a:t>‹#›</a:t>
            </a:fld>
            <a:endParaRPr lang="en-US"/>
          </a:p>
        </p:txBody>
      </p:sp>
    </p:spTree>
    <p:extLst>
      <p:ext uri="{BB962C8B-B14F-4D97-AF65-F5344CB8AC3E}">
        <p14:creationId xmlns:p14="http://schemas.microsoft.com/office/powerpoint/2010/main" val="486660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367D6FD-1B04-3D4D-AFBA-B048E57C7165}" type="datetimeFigureOut">
              <a:rPr lang="en-US" smtClean="0"/>
              <a:t>1/12/23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9243F-C67A-F549-90A0-FEA17801502F}" type="slidenum">
              <a:rPr lang="en-US" smtClean="0"/>
              <a:t>‹#›</a:t>
            </a:fld>
            <a:endParaRPr lang="en-US"/>
          </a:p>
        </p:txBody>
      </p:sp>
    </p:spTree>
    <p:extLst>
      <p:ext uri="{BB962C8B-B14F-4D97-AF65-F5344CB8AC3E}">
        <p14:creationId xmlns:p14="http://schemas.microsoft.com/office/powerpoint/2010/main" val="1267242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367D6FD-1B04-3D4D-AFBA-B048E57C7165}" type="datetimeFigureOut">
              <a:rPr lang="en-US" smtClean="0"/>
              <a:t>1/12/23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9243F-C67A-F549-90A0-FEA17801502F}" type="slidenum">
              <a:rPr lang="en-US" smtClean="0"/>
              <a:t>‹#›</a:t>
            </a:fld>
            <a:endParaRPr lang="en-US"/>
          </a:p>
        </p:txBody>
      </p:sp>
    </p:spTree>
    <p:extLst>
      <p:ext uri="{BB962C8B-B14F-4D97-AF65-F5344CB8AC3E}">
        <p14:creationId xmlns:p14="http://schemas.microsoft.com/office/powerpoint/2010/main" val="1262562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367D6FD-1B04-3D4D-AFBA-B048E57C7165}" type="datetimeFigureOut">
              <a:rPr lang="en-US" smtClean="0"/>
              <a:t>1/12/23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99243F-C67A-F549-90A0-FEA17801502F}" type="slidenum">
              <a:rPr lang="en-US" smtClean="0"/>
              <a:t>‹#›</a:t>
            </a:fld>
            <a:endParaRPr lang="en-US"/>
          </a:p>
        </p:txBody>
      </p:sp>
    </p:spTree>
    <p:extLst>
      <p:ext uri="{BB962C8B-B14F-4D97-AF65-F5344CB8AC3E}">
        <p14:creationId xmlns:p14="http://schemas.microsoft.com/office/powerpoint/2010/main" val="3341579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367D6FD-1B04-3D4D-AFBA-B048E57C7165}" type="datetimeFigureOut">
              <a:rPr lang="en-US" smtClean="0"/>
              <a:t>1/12/23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99243F-C67A-F549-90A0-FEA17801502F}" type="slidenum">
              <a:rPr lang="en-US" smtClean="0"/>
              <a:t>‹#›</a:t>
            </a:fld>
            <a:endParaRPr lang="en-US"/>
          </a:p>
        </p:txBody>
      </p:sp>
    </p:spTree>
    <p:extLst>
      <p:ext uri="{BB962C8B-B14F-4D97-AF65-F5344CB8AC3E}">
        <p14:creationId xmlns:p14="http://schemas.microsoft.com/office/powerpoint/2010/main" val="1559830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367D6FD-1B04-3D4D-AFBA-B048E57C7165}" type="datetimeFigureOut">
              <a:rPr lang="en-US" smtClean="0"/>
              <a:t>1/12/23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99243F-C67A-F549-90A0-FEA17801502F}" type="slidenum">
              <a:rPr lang="en-US" smtClean="0"/>
              <a:t>‹#›</a:t>
            </a:fld>
            <a:endParaRPr lang="en-US"/>
          </a:p>
        </p:txBody>
      </p:sp>
    </p:spTree>
    <p:extLst>
      <p:ext uri="{BB962C8B-B14F-4D97-AF65-F5344CB8AC3E}">
        <p14:creationId xmlns:p14="http://schemas.microsoft.com/office/powerpoint/2010/main" val="2319882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67D6FD-1B04-3D4D-AFBA-B048E57C7165}" type="datetimeFigureOut">
              <a:rPr lang="en-US" smtClean="0"/>
              <a:t>1/12/23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99243F-C67A-F549-90A0-FEA17801502F}" type="slidenum">
              <a:rPr lang="en-US" smtClean="0"/>
              <a:t>‹#›</a:t>
            </a:fld>
            <a:endParaRPr lang="en-US"/>
          </a:p>
        </p:txBody>
      </p:sp>
    </p:spTree>
    <p:extLst>
      <p:ext uri="{BB962C8B-B14F-4D97-AF65-F5344CB8AC3E}">
        <p14:creationId xmlns:p14="http://schemas.microsoft.com/office/powerpoint/2010/main" val="1905969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367D6FD-1B04-3D4D-AFBA-B048E57C7165}" type="datetimeFigureOut">
              <a:rPr lang="en-US" smtClean="0"/>
              <a:t>1/12/23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99243F-C67A-F549-90A0-FEA17801502F}" type="slidenum">
              <a:rPr lang="en-US" smtClean="0"/>
              <a:t>‹#›</a:t>
            </a:fld>
            <a:endParaRPr lang="en-US"/>
          </a:p>
        </p:txBody>
      </p:sp>
    </p:spTree>
    <p:extLst>
      <p:ext uri="{BB962C8B-B14F-4D97-AF65-F5344CB8AC3E}">
        <p14:creationId xmlns:p14="http://schemas.microsoft.com/office/powerpoint/2010/main" val="3688857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367D6FD-1B04-3D4D-AFBA-B048E57C7165}" type="datetimeFigureOut">
              <a:rPr lang="en-US" smtClean="0"/>
              <a:t>1/12/23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99243F-C67A-F549-90A0-FEA17801502F}" type="slidenum">
              <a:rPr lang="en-US" smtClean="0"/>
              <a:t>‹#›</a:t>
            </a:fld>
            <a:endParaRPr lang="en-US"/>
          </a:p>
        </p:txBody>
      </p:sp>
    </p:spTree>
    <p:extLst>
      <p:ext uri="{BB962C8B-B14F-4D97-AF65-F5344CB8AC3E}">
        <p14:creationId xmlns:p14="http://schemas.microsoft.com/office/powerpoint/2010/main" val="1022296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67D6FD-1B04-3D4D-AFBA-B048E57C7165}" type="datetimeFigureOut">
              <a:rPr lang="en-US" smtClean="0"/>
              <a:t>1/12/23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99243F-C67A-F549-90A0-FEA17801502F}" type="slidenum">
              <a:rPr lang="en-US" smtClean="0"/>
              <a:t>‹#›</a:t>
            </a:fld>
            <a:endParaRPr lang="en-US"/>
          </a:p>
        </p:txBody>
      </p:sp>
    </p:spTree>
    <p:extLst>
      <p:ext uri="{BB962C8B-B14F-4D97-AF65-F5344CB8AC3E}">
        <p14:creationId xmlns:p14="http://schemas.microsoft.com/office/powerpoint/2010/main" val="14454139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spark.apache.org/docs/latest/structured-streaming-programming-guide.html#types-of-time-windows" TargetMode="External"/><Relationship Id="rId7" Type="http://schemas.openxmlformats.org/officeDocument/2006/relationships/hyperlink" Target="https://d1wqtxts1xzle7.cloudfront.net/63795833/62.2-4_0420200701-82660-bhlpdr-libre.pdf?1593594706=&amp;response-content-disposition=inline%3B+filename%3DWeighted_Based_Frequent_and_Infrequent_P.pdf&amp;Expires=1673494417&amp;Signature=MMeXKic1NFKO8xIhRa7ZwuPiZ-HlEzs0rLmDD~e7S1ttcMDyjyQUwrBF7jFU8CxxTSc-33JiDZqwiX5PjOe7C8QdjtBejPUzP6qd4I2zmqDXIWpk5pYRxzL5NF8rs-e7safEG9GJEqoyrQOC1BGCwog3Z4oFKydTqQuwBK0QKYGfs-5FzU4RV9hx~2DXXa95jE5LtowUwoR2cR1gRYc-oFgeu~YSZp4-mKxbdf5svRaWpIeyvz0fgeDWOxHUHjNvnBSXO2NrHf6DETmqz3xJRLAb1BTFFKnby9Ah73LPhKDBpVW2j~4IzjWbYoFpL1ZjJuD62JCnnvHgBuh5stgE0Q__&amp;Key-Pair-Id=APKAJLOHF5GGSLRBV4ZA" TargetMode="External"/><Relationship Id="rId2" Type="http://schemas.openxmlformats.org/officeDocument/2006/relationships/hyperlink" Target="https://spark.apache.org/docs/latest/structured-streaming-kafka-integration.html" TargetMode="External"/><Relationship Id="rId1" Type="http://schemas.openxmlformats.org/officeDocument/2006/relationships/slideLayout" Target="../slideLayouts/slideLayout2.xml"/><Relationship Id="rId6" Type="http://schemas.openxmlformats.org/officeDocument/2006/relationships/hyperlink" Target="https://doi.org/10.1007/978-3-642-33500-6_8" TargetMode="External"/><Relationship Id="rId5" Type="http://schemas.openxmlformats.org/officeDocument/2006/relationships/hyperlink" Target="applewebdata://977C3EEA-90B7-4CE1-BEAA-2992CDDF356D/Rustagi,%20A.%20(2012).%20A%20Near%20Real-Time%20Personalization%20for%20eCommerce%20Platform.%20In:%20Castellanos,%20M.,%20Dayal,%20U.,%20Lehner,%20W.%20(eds)%20Enabling%20Real-Time%20Business%20Intelligence.%20BIRTE%202011.%20Lecture%20Notes%20in%20Business%20Information%20Processing,%20vol%20126.%20Springer,%20Berlin,%20Heidelberg.%20https:/doi.org/10.1007/978-3-642-33500-6_8" TargetMode="External"/><Relationship Id="rId4" Type="http://schemas.openxmlformats.org/officeDocument/2006/relationships/hyperlink" Target="https://www.mongodb.com/developer/languages/python/streaming-data-apache-spark-mongod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0873" y="2096828"/>
            <a:ext cx="9670254" cy="1655763"/>
          </a:xfrm>
        </p:spPr>
        <p:txBody>
          <a:bodyPr>
            <a:normAutofit/>
          </a:bodyPr>
          <a:lstStyle/>
          <a:p>
            <a:pPr marL="0" marR="0" algn="ctr">
              <a:spcBef>
                <a:spcPts val="500"/>
              </a:spcBef>
              <a:spcAft>
                <a:spcPts val="500"/>
              </a:spcAft>
            </a:pPr>
            <a:r>
              <a:rPr lang="en-US" sz="4400" b="1" i="1" dirty="0">
                <a:latin typeface="Times New Roman" panose="02020603050405020304" pitchFamily="18" charset="0"/>
                <a:ea typeface="SimSun" panose="02010600030101010101" pitchFamily="2" charset="-122"/>
              </a:rPr>
              <a:t>Real Time Ecommerce Data Analysis</a:t>
            </a:r>
            <a:endParaRPr lang="en-US" sz="1200" dirty="0">
              <a:effectLst/>
              <a:latin typeface="Times New Roman" panose="02020603050405020304" pitchFamily="18" charset="0"/>
              <a:ea typeface="SimSun" panose="02010600030101010101" pitchFamily="2" charset="-122"/>
            </a:endParaRPr>
          </a:p>
        </p:txBody>
      </p:sp>
      <p:sp>
        <p:nvSpPr>
          <p:cNvPr id="3" name="Subtitle 2"/>
          <p:cNvSpPr>
            <a:spLocks noGrp="1"/>
          </p:cNvSpPr>
          <p:nvPr>
            <p:ph type="subTitle" idx="1"/>
          </p:nvPr>
        </p:nvSpPr>
        <p:spPr>
          <a:xfrm>
            <a:off x="-141514" y="5626781"/>
            <a:ext cx="5407577" cy="1655762"/>
          </a:xfrm>
        </p:spPr>
        <p:txBody>
          <a:bodyPr>
            <a:normAutofit/>
          </a:bodyPr>
          <a:lstStyle/>
          <a:p>
            <a:r>
              <a:rPr lang="en-US" sz="2000" i="1" dirty="0">
                <a:latin typeface="Times New Roman" panose="02020603050405020304" pitchFamily="18" charset="0"/>
                <a:cs typeface="Times New Roman" panose="02020603050405020304" pitchFamily="18" charset="0"/>
              </a:rPr>
              <a:t>Vishal S		BL.EN.U4AIE20074</a:t>
            </a:r>
          </a:p>
          <a:p>
            <a:r>
              <a:rPr lang="en-US" sz="2000" i="1" dirty="0">
                <a:latin typeface="Times New Roman" panose="02020603050405020304" pitchFamily="18" charset="0"/>
                <a:cs typeface="Times New Roman" panose="02020603050405020304" pitchFamily="18" charset="0"/>
              </a:rPr>
              <a:t>Varun K		BL.EN.U4AIE20071</a:t>
            </a:r>
          </a:p>
          <a:p>
            <a:r>
              <a:rPr lang="en-US" sz="2000" i="1" dirty="0">
                <a:latin typeface="Times New Roman" panose="02020603050405020304" pitchFamily="18" charset="0"/>
                <a:cs typeface="Times New Roman" panose="02020603050405020304" pitchFamily="18" charset="0"/>
              </a:rPr>
              <a:t>Monish Mohanty	BL.EN.U4AIE20033</a:t>
            </a:r>
          </a:p>
        </p:txBody>
      </p:sp>
      <p:pic>
        <p:nvPicPr>
          <p:cNvPr id="4" name="Picture 3" descr="Logo, company nam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734"/>
            <a:ext cx="3904488" cy="966216"/>
          </a:xfrm>
          <a:prstGeom prst="rect">
            <a:avLst/>
          </a:prstGeom>
        </p:spPr>
      </p:pic>
      <p:sp>
        <p:nvSpPr>
          <p:cNvPr id="5" name="TextBox 4"/>
          <p:cNvSpPr txBox="1"/>
          <p:nvPr/>
        </p:nvSpPr>
        <p:spPr>
          <a:xfrm>
            <a:off x="7928284" y="187121"/>
            <a:ext cx="3904488" cy="3693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BTech CS-AI Fifth Semester</a:t>
            </a:r>
            <a:endParaRPr kumimoji="0" lang="en-US" sz="4000" b="0" i="0" u="none" strike="noStrike" kern="1200" cap="none" spc="0" normalizeH="0" baseline="0" noProof="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p:sp>
        <p:nvSpPr>
          <p:cNvPr id="7" name="TextBox 6"/>
          <p:cNvSpPr txBox="1"/>
          <p:nvPr/>
        </p:nvSpPr>
        <p:spPr>
          <a:xfrm>
            <a:off x="8878883" y="5626781"/>
            <a:ext cx="3526971" cy="1138773"/>
          </a:xfrm>
          <a:prstGeom prst="rect">
            <a:avLst/>
          </a:prstGeom>
          <a:noFill/>
        </p:spPr>
        <p:txBody>
          <a:bodyPr wrap="square" rtlCol="0">
            <a:spAutoFit/>
          </a:bodyPr>
          <a:lstStyle/>
          <a:p>
            <a:pPr algn="ctr"/>
            <a:r>
              <a:rPr kumimoji="0" lang="en-US" sz="2800" b="1" i="0" u="none" strike="noStrike" kern="1200" cap="none" spc="0" normalizeH="0" baseline="0" noProof="0">
                <a:ln>
                  <a:noFill/>
                </a:ln>
                <a:solidFill>
                  <a:prstClr val="black"/>
                </a:solidFill>
                <a:effectLst/>
                <a:uLnTx/>
                <a:uFillTx/>
                <a:latin typeface="Times New Roman" panose="02020603050405020304" pitchFamily="18" charset="0"/>
                <a:ea typeface="+mj-ea"/>
                <a:cs typeface="Times New Roman" panose="02020603050405020304" pitchFamily="18" charset="0"/>
              </a:rPr>
              <a:t>21AIE204</a:t>
            </a:r>
            <a:r>
              <a:rPr lang="en-IN" sz="2000"/>
              <a:t> </a:t>
            </a:r>
          </a:p>
          <a:p>
            <a:pPr algn="ctr"/>
            <a:r>
              <a:rPr lang="en-US" sz="2000">
                <a:latin typeface="Times New Roman" panose="02020603050405020304" pitchFamily="18" charset="0"/>
                <a:cs typeface="Times New Roman" panose="02020603050405020304" pitchFamily="18" charset="0"/>
              </a:rPr>
              <a:t>~ Mr. Saravanan S</a:t>
            </a:r>
          </a:p>
          <a:p>
            <a:pPr algn="ctr"/>
            <a:endParaRPr lang="en-IN"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000" b="1" i="1">
                <a:latin typeface="Times New Roman" panose="02020603050405020304" pitchFamily="18" charset="0"/>
                <a:cs typeface="Times New Roman" panose="02020603050405020304" pitchFamily="18" charset="0"/>
              </a:rPr>
              <a:t>Methodology</a:t>
            </a:r>
            <a:br>
              <a:rPr lang="en-IN" sz="4800">
                <a:latin typeface="Times New Roman" panose="02020603050405020304" pitchFamily="18" charset="0"/>
                <a:cs typeface="Times New Roman" panose="02020603050405020304" pitchFamily="18" charset="0"/>
              </a:rPr>
            </a:br>
            <a:endParaRPr lang="en-US" sz="48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53330"/>
            <a:ext cx="10515600" cy="4995069"/>
          </a:xfrm>
        </p:spPr>
        <p:txBody>
          <a:bodyPr>
            <a:normAutofit fontScale="92500" lnSpcReduction="10000"/>
          </a:bodyPr>
          <a:lstStyle/>
          <a:p>
            <a:pPr marL="342900" lvl="0" indent="-342900" algn="just">
              <a:lnSpc>
                <a:spcPct val="200000"/>
              </a:lnSpc>
              <a:buFont typeface="+mj-lt"/>
              <a:buAutoNum type="arabicPeriod" startAt="2"/>
            </a:pPr>
            <a:r>
              <a:rPr lang="en-IN" sz="1800">
                <a:effectLst/>
                <a:latin typeface="Times New Roman" panose="02020603050405020304" pitchFamily="18" charset="0"/>
                <a:ea typeface="Times New Roman" panose="02020603050405020304" pitchFamily="18" charset="0"/>
              </a:rPr>
              <a:t>Data Processing</a:t>
            </a:r>
          </a:p>
          <a:p>
            <a:pPr marL="0" lvl="0" indent="0" algn="just">
              <a:lnSpc>
                <a:spcPct val="200000"/>
              </a:lnSpc>
              <a:buNone/>
            </a:pPr>
            <a:r>
              <a:rPr lang="en-US" sz="1800" b="1">
                <a:latin typeface="Times New Roman" panose="02020603050405020304" pitchFamily="18" charset="0"/>
                <a:ea typeface="Times New Roman" panose="02020603050405020304" pitchFamily="18" charset="0"/>
              </a:rPr>
              <a:t>        </a:t>
            </a:r>
            <a:r>
              <a:rPr lang="en-US" sz="1800" b="1">
                <a:effectLst/>
                <a:latin typeface="Times New Roman" panose="02020603050405020304" pitchFamily="18" charset="0"/>
                <a:ea typeface="Times New Roman" panose="02020603050405020304" pitchFamily="18" charset="0"/>
              </a:rPr>
              <a:t>A. Kafka</a:t>
            </a:r>
            <a:endParaRPr lang="en-IN" sz="1800">
              <a:effectLst/>
              <a:latin typeface="Times New Roman" panose="02020603050405020304" pitchFamily="18" charset="0"/>
              <a:ea typeface="Times New Roman" panose="02020603050405020304" pitchFamily="18" charset="0"/>
            </a:endParaRPr>
          </a:p>
          <a:p>
            <a:pPr marL="685165" indent="0">
              <a:buNone/>
            </a:pPr>
            <a:r>
              <a:rPr lang="en-US" sz="1800">
                <a:effectLst/>
                <a:latin typeface="Times New Roman" panose="02020603050405020304" pitchFamily="18" charset="0"/>
                <a:ea typeface="Times New Roman" panose="02020603050405020304" pitchFamily="18" charset="0"/>
              </a:rPr>
              <a:t>The collected stock data is pushed to a Kafka topic for real-time streaming. Kafka acts as a buffer to handle any differences in data collection rate and data processing rate, it allows data to be processed as soon as it is collected. Kafka is also used to handle the real-time streaming of data from the data collection component to the data processing and storage components of the system. </a:t>
            </a:r>
            <a:endParaRPr lang="en-IN" sz="1800">
              <a:effectLst/>
              <a:latin typeface="Times New Roman" panose="02020603050405020304" pitchFamily="18" charset="0"/>
              <a:ea typeface="Times New Roman" panose="02020603050405020304" pitchFamily="18" charset="0"/>
            </a:endParaRPr>
          </a:p>
          <a:p>
            <a:pPr marL="0" indent="0">
              <a:lnSpc>
                <a:spcPct val="106000"/>
              </a:lnSpc>
              <a:buNone/>
            </a:pPr>
            <a:r>
              <a:rPr lang="en-US" sz="1800" b="1">
                <a:latin typeface="Times New Roman" panose="02020603050405020304" pitchFamily="18" charset="0"/>
                <a:ea typeface="Times New Roman" panose="02020603050405020304" pitchFamily="18" charset="0"/>
              </a:rPr>
              <a:t>       B</a:t>
            </a:r>
            <a:r>
              <a:rPr lang="en-US" sz="1800" b="1">
                <a:effectLst/>
                <a:latin typeface="Times New Roman" panose="02020603050405020304" pitchFamily="18" charset="0"/>
                <a:ea typeface="Times New Roman" panose="02020603050405020304" pitchFamily="18" charset="0"/>
              </a:rPr>
              <a:t>. </a:t>
            </a:r>
            <a:r>
              <a:rPr lang="en-US" sz="1800" b="1">
                <a:latin typeface="Times New Roman" panose="02020603050405020304" pitchFamily="18" charset="0"/>
                <a:ea typeface="Times New Roman" panose="02020603050405020304" pitchFamily="18" charset="0"/>
              </a:rPr>
              <a:t>Spark</a:t>
            </a:r>
            <a:endParaRPr lang="en-IN" sz="1800">
              <a:effectLst/>
              <a:latin typeface="Times New Roman" panose="02020603050405020304" pitchFamily="18" charset="0"/>
              <a:ea typeface="Times New Roman" panose="02020603050405020304" pitchFamily="18" charset="0"/>
            </a:endParaRPr>
          </a:p>
          <a:p>
            <a:pPr marL="685165" indent="0">
              <a:buNone/>
            </a:pPr>
            <a:r>
              <a:rPr lang="en-US" sz="1800">
                <a:effectLst/>
                <a:latin typeface="Times New Roman" panose="02020603050405020304" pitchFamily="18" charset="0"/>
                <a:ea typeface="Times New Roman" panose="02020603050405020304" pitchFamily="18" charset="0"/>
              </a:rPr>
              <a:t>Once the data is in the Kafka topic, it can be consumed by Spark for further processing and transformation. Spark is a distributed computing framework that is designed for big data processing, and it can handle large dataset and real-time streaming. Spark can be used to perform any necessary data analysis and transformation, it allows to perform data cleaning, filtering and aggregation tasks on the data.</a:t>
            </a:r>
            <a:endParaRPr lang="en-IN" sz="1800">
              <a:effectLst/>
              <a:latin typeface="Times New Roman" panose="02020603050405020304" pitchFamily="18" charset="0"/>
              <a:ea typeface="Times New Roman" panose="02020603050405020304" pitchFamily="18" charset="0"/>
            </a:endParaRPr>
          </a:p>
          <a:p>
            <a:pPr marL="0" lvl="0" indent="0">
              <a:lnSpc>
                <a:spcPct val="106000"/>
              </a:lnSpc>
              <a:buNone/>
            </a:pPr>
            <a:r>
              <a:rPr lang="en-US" sz="1800" b="1">
                <a:effectLst/>
                <a:latin typeface="Times New Roman" panose="02020603050405020304" pitchFamily="18" charset="0"/>
                <a:ea typeface="Times New Roman" panose="02020603050405020304" pitchFamily="18" charset="0"/>
              </a:rPr>
              <a:t>        C. MongoDB</a:t>
            </a:r>
            <a:endParaRPr lang="en-IN" sz="1800">
              <a:effectLst/>
              <a:latin typeface="Times New Roman" panose="02020603050405020304" pitchFamily="18" charset="0"/>
              <a:ea typeface="Times New Roman" panose="02020603050405020304" pitchFamily="18" charset="0"/>
            </a:endParaRPr>
          </a:p>
          <a:p>
            <a:pPr marL="685165" indent="0">
              <a:buNone/>
            </a:pPr>
            <a:r>
              <a:rPr lang="en-US" sz="1800">
                <a:effectLst/>
                <a:latin typeface="Times New Roman" panose="02020603050405020304" pitchFamily="18" charset="0"/>
                <a:ea typeface="Times New Roman" panose="02020603050405020304" pitchFamily="18" charset="0"/>
              </a:rPr>
              <a:t>The processed data is then stored in MongoDB, a NoSQL database which is optimized for data that is unstructured or semi-structured, it allows for querying and searching easily. MongoDB stores the data in a flexible, scalable and high-performance way, it can handle large amount of data, it's also easy to scale horizontally by adding more nodes to the cluster.</a:t>
            </a:r>
            <a:endParaRPr lang="en-IN" sz="1800">
              <a:effectLst/>
              <a:latin typeface="Times New Roman" panose="02020603050405020304" pitchFamily="18" charset="0"/>
              <a:ea typeface="Times New Roman" panose="02020603050405020304" pitchFamily="18" charset="0"/>
            </a:endParaRPr>
          </a:p>
          <a:p>
            <a:pPr marL="0" lvl="0" indent="0" algn="just">
              <a:lnSpc>
                <a:spcPct val="200000"/>
              </a:lnSpc>
              <a:buNone/>
            </a:pPr>
            <a:endParaRPr lang="en-US" sz="1800">
              <a:effectLst/>
              <a:latin typeface="Times New Roman" panose="02020603050405020304" pitchFamily="18" charset="0"/>
              <a:ea typeface="Calibri" panose="020F0502020204030204" pitchFamily="34" charset="0"/>
              <a:cs typeface="Tunga" panose="020B0502040204020203" pitchFamily="34" charset="0"/>
            </a:endParaRPr>
          </a:p>
        </p:txBody>
      </p:sp>
    </p:spTree>
    <p:extLst>
      <p:ext uri="{BB962C8B-B14F-4D97-AF65-F5344CB8AC3E}">
        <p14:creationId xmlns:p14="http://schemas.microsoft.com/office/powerpoint/2010/main" val="1044461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000" b="1" i="1">
                <a:latin typeface="Times New Roman" panose="02020603050405020304" pitchFamily="18" charset="0"/>
                <a:cs typeface="Times New Roman" panose="02020603050405020304" pitchFamily="18" charset="0"/>
              </a:rPr>
              <a:t>Methodology</a:t>
            </a:r>
            <a:br>
              <a:rPr lang="en-IN" sz="4800">
                <a:latin typeface="Times New Roman" panose="02020603050405020304" pitchFamily="18" charset="0"/>
                <a:cs typeface="Times New Roman" panose="02020603050405020304" pitchFamily="18" charset="0"/>
              </a:rPr>
            </a:br>
            <a:endParaRPr lang="en-US" sz="48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53330"/>
            <a:ext cx="10515600" cy="4995069"/>
          </a:xfrm>
        </p:spPr>
        <p:txBody>
          <a:bodyPr>
            <a:normAutofit lnSpcReduction="10000"/>
          </a:bodyPr>
          <a:lstStyle/>
          <a:p>
            <a:pPr marL="342900" lvl="0" indent="-342900" algn="just">
              <a:lnSpc>
                <a:spcPct val="200000"/>
              </a:lnSpc>
              <a:buFont typeface="+mj-lt"/>
              <a:buAutoNum type="arabicPeriod" startAt="3"/>
            </a:pPr>
            <a:r>
              <a:rPr lang="en-IN" sz="1800" dirty="0">
                <a:effectLst/>
                <a:latin typeface="Times New Roman" panose="02020603050405020304" pitchFamily="18" charset="0"/>
                <a:ea typeface="Times New Roman" panose="02020603050405020304" pitchFamily="18" charset="0"/>
              </a:rPr>
              <a:t>Data Visualization</a:t>
            </a:r>
          </a:p>
          <a:p>
            <a:pPr marL="0" lvl="0" indent="0" algn="just">
              <a:lnSpc>
                <a:spcPct val="200000"/>
              </a:lnSpc>
              <a:buNone/>
            </a:pPr>
            <a:r>
              <a:rPr lang="en-US" sz="1800" b="1"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 visualization is the final step in the process of collecting, processing, and visualizing data. The data visualization component of the system involves using </a:t>
            </a:r>
            <a:r>
              <a:rPr lang="en-US" sz="1800" dirty="0" err="1">
                <a:effectLst/>
                <a:latin typeface="Times New Roman" panose="02020603050405020304" pitchFamily="18" charset="0"/>
                <a:ea typeface="Times New Roman" panose="02020603050405020304" pitchFamily="18" charset="0"/>
              </a:rPr>
              <a:t>streamlit</a:t>
            </a:r>
            <a:r>
              <a:rPr lang="en-US" sz="1800" dirty="0">
                <a:effectLst/>
                <a:latin typeface="Times New Roman" panose="02020603050405020304" pitchFamily="18" charset="0"/>
                <a:ea typeface="Times New Roman" panose="02020603050405020304" pitchFamily="18" charset="0"/>
              </a:rPr>
              <a:t>, a Python library for creating interactive apps, to read the data from MongoDB and display it in a real-time line plot.</a:t>
            </a:r>
            <a:endParaRPr lang="en-IN" sz="1800" dirty="0">
              <a:effectLst/>
              <a:latin typeface="Times New Roman" panose="02020603050405020304" pitchFamily="18" charset="0"/>
              <a:ea typeface="Times New Roman" panose="02020603050405020304" pitchFamily="18" charset="0"/>
            </a:endParaRPr>
          </a:p>
          <a:p>
            <a:pPr marL="685800" indent="0">
              <a:buNone/>
            </a:pPr>
            <a:endParaRPr lang="en-IN" sz="1800" dirty="0">
              <a:effectLst/>
              <a:latin typeface="Times New Roman" panose="02020603050405020304" pitchFamily="18" charset="0"/>
              <a:ea typeface="Times New Roman" panose="02020603050405020304" pitchFamily="18" charset="0"/>
            </a:endParaRPr>
          </a:p>
          <a:p>
            <a:pPr marL="914400" indent="-229235">
              <a:lnSpc>
                <a:spcPct val="106000"/>
              </a:lnSpc>
            </a:pPr>
            <a:r>
              <a:rPr lang="en-US" sz="1800" b="1" dirty="0" err="1">
                <a:effectLst/>
                <a:latin typeface="Times New Roman" panose="02020603050405020304" pitchFamily="18" charset="0"/>
                <a:ea typeface="Times New Roman" panose="02020603050405020304" pitchFamily="18" charset="0"/>
              </a:rPr>
              <a:t>Streamlit</a:t>
            </a:r>
            <a:endParaRPr lang="en-US" sz="1800" b="1" dirty="0">
              <a:effectLst/>
              <a:latin typeface="Times New Roman" panose="02020603050405020304" pitchFamily="18" charset="0"/>
              <a:ea typeface="Times New Roman" panose="02020603050405020304" pitchFamily="18" charset="0"/>
            </a:endParaRPr>
          </a:p>
          <a:p>
            <a:pPr marL="685165" indent="0">
              <a:lnSpc>
                <a:spcPct val="106000"/>
              </a:lnSpc>
              <a:buNone/>
            </a:pPr>
            <a:r>
              <a:rPr lang="en-US" sz="1800" dirty="0" err="1">
                <a:effectLst/>
                <a:latin typeface="Times New Roman" panose="02020603050405020304" pitchFamily="18" charset="0"/>
                <a:ea typeface="Times New Roman" panose="02020603050405020304" pitchFamily="18" charset="0"/>
              </a:rPr>
              <a:t>Streamlit</a:t>
            </a:r>
            <a:r>
              <a:rPr lang="en-US" sz="1800" dirty="0">
                <a:effectLst/>
                <a:latin typeface="Times New Roman" panose="02020603050405020304" pitchFamily="18" charset="0"/>
                <a:ea typeface="Times New Roman" panose="02020603050405020304" pitchFamily="18" charset="0"/>
              </a:rPr>
              <a:t> is a powerful library that allows you to easily create interactive visualizations and plots without the need for JavaScript. It supports a wide range of UI elements  and chart types, including line plots, bar charts, scatter plots, and more. The library can be used to create visualizations that can be rendered in a web browser, making them easily accessible to users.</a:t>
            </a:r>
            <a:endParaRPr lang="en-IN" sz="1800" dirty="0">
              <a:effectLst/>
              <a:latin typeface="Times New Roman" panose="02020603050405020304" pitchFamily="18" charset="0"/>
              <a:ea typeface="Times New Roman" panose="02020603050405020304" pitchFamily="18" charset="0"/>
            </a:endParaRPr>
          </a:p>
          <a:p>
            <a:pPr marL="914400" indent="-229235"/>
            <a:r>
              <a:rPr lang="en-US" sz="1800" dirty="0">
                <a:effectLst/>
                <a:latin typeface="Times New Roman" panose="02020603050405020304" pitchFamily="18" charset="0"/>
                <a:ea typeface="Times New Roman" panose="02020603050405020304" pitchFamily="18" charset="0"/>
              </a:rPr>
              <a:t>In this case, the system uses </a:t>
            </a:r>
            <a:r>
              <a:rPr lang="en-US" sz="1800" dirty="0" err="1">
                <a:effectLst/>
                <a:latin typeface="Times New Roman" panose="02020603050405020304" pitchFamily="18" charset="0"/>
                <a:ea typeface="Times New Roman" panose="02020603050405020304" pitchFamily="18" charset="0"/>
              </a:rPr>
              <a:t>Streamlit</a:t>
            </a:r>
            <a:r>
              <a:rPr lang="en-US" sz="1800" dirty="0">
                <a:effectLst/>
                <a:latin typeface="Times New Roman" panose="02020603050405020304" pitchFamily="18" charset="0"/>
                <a:ea typeface="Times New Roman" panose="02020603050405020304" pitchFamily="18" charset="0"/>
              </a:rPr>
              <a:t> to read </a:t>
            </a:r>
            <a:r>
              <a:rPr lang="en-US" sz="1800" dirty="0" err="1">
                <a:effectLst/>
                <a:latin typeface="Times New Roman" panose="02020603050405020304" pitchFamily="18" charset="0"/>
                <a:ea typeface="Times New Roman" panose="02020603050405020304" pitchFamily="18" charset="0"/>
              </a:rPr>
              <a:t>thedata</a:t>
            </a:r>
            <a:r>
              <a:rPr lang="en-US" sz="1800" dirty="0">
                <a:effectLst/>
                <a:latin typeface="Times New Roman" panose="02020603050405020304" pitchFamily="18" charset="0"/>
                <a:ea typeface="Times New Roman" panose="02020603050405020304" pitchFamily="18" charset="0"/>
              </a:rPr>
              <a:t> from Kafka, which is used to create a line plot that shows the real-time changes. </a:t>
            </a:r>
            <a:endParaRPr lang="en-IN" sz="1800" dirty="0">
              <a:effectLst/>
              <a:latin typeface="Times New Roman" panose="02020603050405020304" pitchFamily="18" charset="0"/>
              <a:ea typeface="Times New Roman" panose="02020603050405020304" pitchFamily="18" charset="0"/>
            </a:endParaRPr>
          </a:p>
          <a:p>
            <a:pPr marL="0" lvl="0" indent="0" algn="just">
              <a:lnSpc>
                <a:spcPct val="200000"/>
              </a:lnSpc>
              <a:buNone/>
            </a:pPr>
            <a:endParaRPr lang="en-US" sz="1800" dirty="0">
              <a:effectLst/>
              <a:latin typeface="Times New Roman" panose="02020603050405020304" pitchFamily="18" charset="0"/>
              <a:ea typeface="Calibri" panose="020F0502020204030204" pitchFamily="34" charset="0"/>
              <a:cs typeface="Tunga" panose="020B0502040204020203" pitchFamily="34" charset="0"/>
            </a:endParaRPr>
          </a:p>
        </p:txBody>
      </p:sp>
    </p:spTree>
    <p:extLst>
      <p:ext uri="{BB962C8B-B14F-4D97-AF65-F5344CB8AC3E}">
        <p14:creationId xmlns:p14="http://schemas.microsoft.com/office/powerpoint/2010/main" val="810959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8EEA0-3B85-C9C5-B6A5-2604A9ED0EFF}"/>
              </a:ext>
            </a:extLst>
          </p:cNvPr>
          <p:cNvSpPr txBox="1"/>
          <p:nvPr/>
        </p:nvSpPr>
        <p:spPr>
          <a:xfrm>
            <a:off x="363557" y="242371"/>
            <a:ext cx="6566053" cy="646331"/>
          </a:xfrm>
          <a:prstGeom prst="rect">
            <a:avLst/>
          </a:prstGeom>
          <a:noFill/>
        </p:spPr>
        <p:txBody>
          <a:bodyPr wrap="square" rtlCol="0">
            <a:spAutoFit/>
          </a:bodyPr>
          <a:lstStyle/>
          <a:p>
            <a:r>
              <a:rPr lang="en-US" dirty="0"/>
              <a:t>RESULTS</a:t>
            </a:r>
          </a:p>
          <a:p>
            <a:endParaRPr lang="en-US" dirty="0"/>
          </a:p>
        </p:txBody>
      </p:sp>
      <p:pic>
        <p:nvPicPr>
          <p:cNvPr id="5" name="Picture 4">
            <a:extLst>
              <a:ext uri="{FF2B5EF4-FFF2-40B4-BE49-F238E27FC236}">
                <a16:creationId xmlns:a16="http://schemas.microsoft.com/office/drawing/2014/main" id="{0CEFB433-9EFD-0B29-296E-485CEB477361}"/>
              </a:ext>
            </a:extLst>
          </p:cNvPr>
          <p:cNvPicPr>
            <a:picLocks noChangeAspect="1"/>
          </p:cNvPicPr>
          <p:nvPr/>
        </p:nvPicPr>
        <p:blipFill>
          <a:blip r:embed="rId2"/>
          <a:stretch>
            <a:fillRect/>
          </a:stretch>
        </p:blipFill>
        <p:spPr>
          <a:xfrm>
            <a:off x="2910889" y="888702"/>
            <a:ext cx="7772400" cy="5829300"/>
          </a:xfrm>
          <a:prstGeom prst="rect">
            <a:avLst/>
          </a:prstGeom>
        </p:spPr>
      </p:pic>
    </p:spTree>
    <p:extLst>
      <p:ext uri="{BB962C8B-B14F-4D97-AF65-F5344CB8AC3E}">
        <p14:creationId xmlns:p14="http://schemas.microsoft.com/office/powerpoint/2010/main" val="1688657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1936" y="2691064"/>
            <a:ext cx="7668127" cy="1475872"/>
          </a:xfrm>
        </p:spPr>
        <p:txBody>
          <a:bodyPr>
            <a:noAutofit/>
          </a:bodyPr>
          <a:lstStyle/>
          <a:p>
            <a:pPr algn="ctr"/>
            <a:r>
              <a:rPr lang="en-US" sz="6000" dirty="0">
                <a:latin typeface="Times New Roman" panose="02020603050405020304" pitchFamily="18" charset="0"/>
                <a:cs typeface="Times New Roman" panose="02020603050405020304" pitchFamily="18" charset="0"/>
              </a:rPr>
              <a:t>Demonstration</a:t>
            </a:r>
          </a:p>
        </p:txBody>
      </p:sp>
    </p:spTree>
    <p:extLst>
      <p:ext uri="{BB962C8B-B14F-4D97-AF65-F5344CB8AC3E}">
        <p14:creationId xmlns:p14="http://schemas.microsoft.com/office/powerpoint/2010/main" val="1247140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065"/>
            <a:ext cx="10515600" cy="421684"/>
          </a:xfrm>
        </p:spPr>
        <p:txBody>
          <a:bodyPr>
            <a:normAutofit fontScale="90000"/>
          </a:bodyPr>
          <a:lstStyle/>
          <a:p>
            <a:r>
              <a:rPr lang="en-IN" b="1" i="1">
                <a:latin typeface="Times New Roman" panose="02020603050405020304" pitchFamily="18" charset="0"/>
                <a:cs typeface="Times New Roman" panose="02020603050405020304" pitchFamily="18" charset="0"/>
              </a:rPr>
              <a:t>Conclusion</a:t>
            </a:r>
            <a:br>
              <a:rPr lang="en-IN">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3D279A9B-B7EA-7D3F-38BB-4C51653B46FF}"/>
              </a:ext>
            </a:extLst>
          </p:cNvPr>
          <p:cNvSpPr>
            <a:spLocks noGrp="1"/>
          </p:cNvSpPr>
          <p:nvPr>
            <p:ph idx="1"/>
          </p:nvPr>
        </p:nvSpPr>
        <p:spPr>
          <a:xfrm>
            <a:off x="838200" y="1253331"/>
            <a:ext cx="10515600" cy="4351338"/>
          </a:xfrm>
        </p:spPr>
        <p:txBody>
          <a:bodyPr/>
          <a:lstStyle/>
          <a:p>
            <a:pPr marL="0" indent="0">
              <a:buNone/>
            </a:pPr>
            <a:r>
              <a:rPr lang="en-IN" sz="1800" dirty="0">
                <a:effectLst/>
                <a:latin typeface="Calibri" panose="020F0502020204030204" pitchFamily="34" charset="0"/>
                <a:ea typeface="Calibri" panose="020F0502020204030204" pitchFamily="34" charset="0"/>
                <a:cs typeface="Mangal" panose="02040503050203030202" pitchFamily="18" charset="0"/>
              </a:rPr>
              <a:t> </a:t>
            </a:r>
            <a:endParaRPr lang="en-IN" dirty="0"/>
          </a:p>
        </p:txBody>
      </p:sp>
      <p:sp>
        <p:nvSpPr>
          <p:cNvPr id="4" name="TextBox 3">
            <a:extLst>
              <a:ext uri="{FF2B5EF4-FFF2-40B4-BE49-F238E27FC236}">
                <a16:creationId xmlns:a16="http://schemas.microsoft.com/office/drawing/2014/main" id="{2296DD56-C8CA-EE6D-742B-81297701883C}"/>
              </a:ext>
            </a:extLst>
          </p:cNvPr>
          <p:cNvSpPr txBox="1"/>
          <p:nvPr/>
        </p:nvSpPr>
        <p:spPr>
          <a:xfrm>
            <a:off x="407624" y="1169097"/>
            <a:ext cx="8736376" cy="3252237"/>
          </a:xfrm>
          <a:prstGeom prst="rect">
            <a:avLst/>
          </a:prstGeom>
          <a:noFill/>
        </p:spPr>
        <p:txBody>
          <a:bodyPr wrap="square">
            <a:spAutoFit/>
          </a:bodyPr>
          <a:lstStyle/>
          <a:p>
            <a:pPr marL="457200">
              <a:lnSpc>
                <a:spcPct val="115000"/>
              </a:lnSpc>
            </a:pPr>
            <a:r>
              <a:rPr lang="en-US" sz="1800" dirty="0">
                <a:effectLst/>
                <a:latin typeface="Times New Roman" panose="02020603050405020304" pitchFamily="18" charset="0"/>
                <a:ea typeface="Times New Roman" panose="02020603050405020304" pitchFamily="18" charset="0"/>
              </a:rPr>
              <a:t>Our project is a comprehensive system for a Real time Ecommerce Data Analysis . </a:t>
            </a:r>
          </a:p>
          <a:p>
            <a:pPr marL="457200">
              <a:lnSpc>
                <a:spcPct val="115000"/>
              </a:lnSpc>
            </a:pPr>
            <a:r>
              <a:rPr lang="en-US" sz="1800" dirty="0">
                <a:effectLst/>
                <a:latin typeface="Times New Roman" panose="02020603050405020304" pitchFamily="18" charset="0"/>
                <a:ea typeface="Times New Roman" panose="02020603050405020304" pitchFamily="18" charset="0"/>
              </a:rPr>
              <a:t>It is designed to provide users with a comprehensive and interactive way to monitor sales prices and trends in real-time.</a:t>
            </a:r>
            <a:endParaRPr lang="en-IN" sz="1600" dirty="0">
              <a:effectLst/>
              <a:latin typeface="Times New Roman" panose="02020603050405020304" pitchFamily="18" charset="0"/>
              <a:ea typeface="Times New Roman" panose="02020603050405020304" pitchFamily="18" charset="0"/>
            </a:endParaRPr>
          </a:p>
          <a:p>
            <a:pPr>
              <a:lnSpc>
                <a:spcPct val="115000"/>
              </a:lnSpc>
            </a:pPr>
            <a:r>
              <a:rPr lang="en-US" sz="18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457200">
              <a:lnSpc>
                <a:spcPct val="115000"/>
              </a:lnSpc>
            </a:pPr>
            <a:r>
              <a:rPr lang="en-US" sz="1800" dirty="0">
                <a:effectLst/>
                <a:latin typeface="Times New Roman" panose="02020603050405020304" pitchFamily="18" charset="0"/>
                <a:ea typeface="Times New Roman" panose="02020603050405020304" pitchFamily="18" charset="0"/>
              </a:rPr>
              <a:t>The system consists of three main components: data collection, data processing, and data visualization. The data collection component uses the dataset to stream data. The data processing component uses Kafka and Spark to process the data and store it in MongoDB, this allows for flexible and scalable data storage.</a:t>
            </a:r>
          </a:p>
          <a:p>
            <a:pPr marL="457200">
              <a:lnSpc>
                <a:spcPct val="115000"/>
              </a:lnSpc>
            </a:pPr>
            <a:r>
              <a:rPr lang="en-US" sz="1800" dirty="0">
                <a:effectLst/>
                <a:latin typeface="Times New Roman" panose="02020603050405020304" pitchFamily="18" charset="0"/>
                <a:ea typeface="Times New Roman" panose="02020603050405020304" pitchFamily="18" charset="0"/>
              </a:rPr>
              <a:t> The data visualization component uses </a:t>
            </a:r>
            <a:r>
              <a:rPr lang="en-US" sz="1800" dirty="0" err="1">
                <a:effectLst/>
                <a:latin typeface="Times New Roman" panose="02020603050405020304" pitchFamily="18" charset="0"/>
                <a:ea typeface="Times New Roman" panose="02020603050405020304" pitchFamily="18" charset="0"/>
              </a:rPr>
              <a:t>Streamlit</a:t>
            </a:r>
            <a:r>
              <a:rPr lang="en-US" sz="1800" dirty="0">
                <a:effectLst/>
                <a:latin typeface="Times New Roman" panose="02020603050405020304" pitchFamily="18" charset="0"/>
                <a:ea typeface="Times New Roman" panose="02020603050405020304" pitchFamily="18" charset="0"/>
              </a:rPr>
              <a:t>, a Python library for creating UIs and visualizations, to read the data from MongoDB and display it in a real-time line plot.</a:t>
            </a:r>
            <a:endParaRPr lang="en-IN" sz="16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4734" y="716553"/>
            <a:ext cx="10515600" cy="421684"/>
          </a:xfrm>
        </p:spPr>
        <p:txBody>
          <a:bodyPr>
            <a:normAutofit fontScale="90000"/>
          </a:bodyPr>
          <a:lstStyle/>
          <a:p>
            <a:r>
              <a:rPr lang="en-IN" b="1" i="1">
                <a:latin typeface="Times New Roman" panose="02020603050405020304" pitchFamily="18" charset="0"/>
                <a:cs typeface="Times New Roman" panose="02020603050405020304" pitchFamily="18" charset="0"/>
              </a:rPr>
              <a:t>Future Work</a:t>
            </a:r>
            <a:br>
              <a:rPr lang="en-IN">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E907C71-F0F6-316F-7248-360C610BDCDC}"/>
              </a:ext>
            </a:extLst>
          </p:cNvPr>
          <p:cNvSpPr txBox="1"/>
          <p:nvPr/>
        </p:nvSpPr>
        <p:spPr>
          <a:xfrm>
            <a:off x="964734" y="1674674"/>
            <a:ext cx="10515600" cy="3823739"/>
          </a:xfrm>
          <a:prstGeom prst="rect">
            <a:avLst/>
          </a:prstGeom>
          <a:noFill/>
        </p:spPr>
        <p:txBody>
          <a:bodyPr wrap="square" rtlCol="0">
            <a:spAutoFit/>
          </a:bodyPr>
          <a:lstStyle/>
          <a:p>
            <a:pPr marL="457200"/>
            <a:r>
              <a:rPr lang="en-US" sz="1800" dirty="0">
                <a:effectLst/>
                <a:latin typeface="Times New Roman" panose="02020603050405020304" pitchFamily="18" charset="0"/>
                <a:ea typeface="Times New Roman" panose="02020603050405020304" pitchFamily="18" charset="0"/>
              </a:rPr>
              <a:t>There are several areas where the project could be improved or expanded upon in the future:</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06000"/>
              </a:lnSpc>
              <a:spcAft>
                <a:spcPts val="800"/>
              </a:spcAft>
              <a:buFont typeface="+mj-lt"/>
              <a:buAutoNum type="arabicParenR"/>
            </a:pPr>
            <a:r>
              <a:rPr lang="en-US" sz="1800" dirty="0">
                <a:effectLst/>
                <a:latin typeface="Times New Roman" panose="02020603050405020304" pitchFamily="18" charset="0"/>
                <a:ea typeface="Times New Roman" panose="02020603050405020304" pitchFamily="18" charset="0"/>
              </a:rPr>
              <a:t>Additional data sources: An API to provide data instead of a dataset. An API will provide </a:t>
            </a:r>
            <a:r>
              <a:rPr lang="en-US" sz="1800" dirty="0" err="1">
                <a:effectLst/>
                <a:latin typeface="Times New Roman" panose="02020603050405020304" pitchFamily="18" charset="0"/>
                <a:ea typeface="Times New Roman" panose="02020603050405020304" pitchFamily="18" charset="0"/>
              </a:rPr>
              <a:t>realitime</a:t>
            </a:r>
            <a:r>
              <a:rPr lang="en-US" sz="1800" dirty="0">
                <a:effectLst/>
                <a:latin typeface="Times New Roman" panose="02020603050405020304" pitchFamily="18" charset="0"/>
                <a:ea typeface="Times New Roman" panose="02020603050405020304" pitchFamily="18" charset="0"/>
              </a:rPr>
              <a:t> data and hence will be more accurate. </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06000"/>
              </a:lnSpc>
              <a:spcAft>
                <a:spcPts val="800"/>
              </a:spcAft>
              <a:buFont typeface="+mj-lt"/>
              <a:buAutoNum type="arabicParenR"/>
            </a:pPr>
            <a:r>
              <a:rPr lang="en-US" sz="1800" dirty="0">
                <a:effectLst/>
                <a:latin typeface="Times New Roman" panose="02020603050405020304" pitchFamily="18" charset="0"/>
                <a:ea typeface="Times New Roman" panose="02020603050405020304" pitchFamily="18" charset="0"/>
              </a:rPr>
              <a:t>Advanced analytics: Additional analytics tools, machine learning models and statistical techniques could be used to analyze the data and provide more insights, </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06000"/>
              </a:lnSpc>
              <a:spcAft>
                <a:spcPts val="800"/>
              </a:spcAft>
              <a:buFont typeface="+mj-lt"/>
              <a:buAutoNum type="arabicParenR"/>
            </a:pPr>
            <a:r>
              <a:rPr lang="en-US" sz="1800" dirty="0">
                <a:effectLst/>
                <a:latin typeface="Times New Roman" panose="02020603050405020304" pitchFamily="18" charset="0"/>
                <a:ea typeface="Times New Roman" panose="02020603050405020304" pitchFamily="18" charset="0"/>
              </a:rPr>
              <a:t>Real-time alerts and machine learning: We can use machine learning algorithms to </a:t>
            </a:r>
            <a:r>
              <a:rPr lang="en-US" sz="1800" dirty="0" err="1">
                <a:effectLst/>
                <a:latin typeface="Times New Roman" panose="02020603050405020304" pitchFamily="18" charset="0"/>
                <a:ea typeface="Times New Roman" panose="02020603050405020304" pitchFamily="18" charset="0"/>
              </a:rPr>
              <a:t>analyse</a:t>
            </a:r>
            <a:r>
              <a:rPr lang="en-US" sz="1800" dirty="0">
                <a:effectLst/>
                <a:latin typeface="Times New Roman" panose="02020603050405020304" pitchFamily="18" charset="0"/>
                <a:ea typeface="Times New Roman" panose="02020603050405020304" pitchFamily="18" charset="0"/>
              </a:rPr>
              <a:t> trends and visualize outputs. This will benefit retail owners</a:t>
            </a:r>
            <a:endParaRPr lang="en-IN" sz="1800" dirty="0">
              <a:effectLst/>
              <a:latin typeface="Times New Roman" panose="02020603050405020304" pitchFamily="18" charset="0"/>
              <a:ea typeface="Times New Roman" panose="02020603050405020304" pitchFamily="18" charset="0"/>
            </a:endParaRPr>
          </a:p>
          <a:p>
            <a:br>
              <a:rPr lang="en-US" sz="1800" dirty="0">
                <a:effectLst/>
                <a:latin typeface="Times New Roman" panose="02020603050405020304" pitchFamily="18" charset="0"/>
                <a:ea typeface="Times New Roman" panose="02020603050405020304" pitchFamily="18" charset="0"/>
              </a:rPr>
            </a:b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261" y="642126"/>
            <a:ext cx="10515600" cy="421684"/>
          </a:xfrm>
        </p:spPr>
        <p:txBody>
          <a:bodyPr>
            <a:normAutofit fontScale="90000"/>
          </a:bodyPr>
          <a:lstStyle/>
          <a:p>
            <a:r>
              <a:rPr lang="en-IN" b="1" i="1">
                <a:latin typeface="Times New Roman" panose="02020603050405020304" pitchFamily="18" charset="0"/>
                <a:cs typeface="Times New Roman" panose="02020603050405020304" pitchFamily="18" charset="0"/>
              </a:rPr>
              <a:t>References</a:t>
            </a:r>
            <a:br>
              <a:rPr lang="en-IN">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655715"/>
            <a:ext cx="10515600" cy="5202285"/>
          </a:xfrm>
        </p:spPr>
        <p:txBody>
          <a:bodyPr vert="horz" lIns="91440" tIns="45720" rIns="91440" bIns="45720" rtlCol="0" anchor="ctr">
            <a:normAutofit fontScale="40000" lnSpcReduction="20000"/>
          </a:bodyPr>
          <a:lstStyle/>
          <a:p>
            <a:pPr marL="342900" lvl="0" indent="-342900" algn="just">
              <a:lnSpc>
                <a:spcPct val="107000"/>
              </a:lnSpc>
              <a:spcAft>
                <a:spcPts val="800"/>
              </a:spcAft>
              <a:buFont typeface="Symbol" panose="05050102010706020507" pitchFamily="18" charset="2"/>
              <a:buChar char=""/>
            </a:pPr>
            <a:r>
              <a:rPr lang="en-IN" sz="3400" dirty="0">
                <a:latin typeface="Times New Roman" panose="02020603050405020304" pitchFamily="18" charset="0"/>
                <a:cs typeface="Times New Roman" panose="02020603050405020304" pitchFamily="18" charset="0"/>
                <a:hlinkClick r:id="rId2"/>
              </a:rPr>
              <a:t>https://spark.apache.org/docs/latest/structured-streaming-kafka-integration.html</a:t>
            </a:r>
            <a:endParaRPr lang="en-IN" sz="3400" dirty="0">
              <a:latin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3400" dirty="0">
                <a:latin typeface="Times New Roman" panose="02020603050405020304" pitchFamily="18" charset="0"/>
                <a:cs typeface="Times New Roman" panose="02020603050405020304" pitchFamily="18" charset="0"/>
                <a:hlinkClick r:id="rId3"/>
              </a:rPr>
              <a:t>https://spark.apache.org/docs/latest/structured-streaming-programming-guide.html#types-of-time-windows</a:t>
            </a:r>
            <a:endParaRPr lang="en-IN" sz="3400" dirty="0">
              <a:latin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3400" dirty="0">
                <a:latin typeface="Times New Roman" panose="02020603050405020304" pitchFamily="18" charset="0"/>
                <a:cs typeface="Times New Roman" panose="02020603050405020304" pitchFamily="18" charset="0"/>
                <a:hlinkClick r:id="rId4"/>
              </a:rPr>
              <a:t>https://www.mongodb.com/developer/languages/python/streaming-data-apache-spark-mongodb/</a:t>
            </a:r>
            <a:endParaRPr lang="en-IN" sz="3400" dirty="0">
              <a:latin typeface="Times New Roman" panose="02020603050405020304" pitchFamily="18" charset="0"/>
              <a:cs typeface="Times New Roman" panose="02020603050405020304" pitchFamily="18" charset="0"/>
            </a:endParaRPr>
          </a:p>
          <a:p>
            <a:pPr algn="just" fontAlgn="base">
              <a:lnSpc>
                <a:spcPct val="115000"/>
              </a:lnSpc>
              <a:buSzPts val="1000"/>
            </a:pPr>
            <a:r>
              <a:rPr lang="en-IN" sz="3400" dirty="0">
                <a:solidFill>
                  <a:srgbClr val="333333"/>
                </a:solidFill>
                <a:effectLst/>
                <a:latin typeface="Georgia" panose="02040502050405020303" pitchFamily="18" charset="0"/>
                <a:ea typeface="Times New Roman" panose="02020603050405020304" pitchFamily="18" charset="0"/>
              </a:rPr>
              <a:t>Agarwal, R., &amp; Dhar, V. (2014). Editorial—big data, data science, and </a:t>
            </a:r>
            <a:r>
              <a:rPr lang="en-IN" sz="3400" dirty="0" err="1">
                <a:solidFill>
                  <a:srgbClr val="333333"/>
                </a:solidFill>
                <a:effectLst/>
                <a:latin typeface="Georgia" panose="02040502050405020303" pitchFamily="18" charset="0"/>
                <a:ea typeface="Times New Roman" panose="02020603050405020304" pitchFamily="18" charset="0"/>
              </a:rPr>
              <a:t>analytics;</a:t>
            </a:r>
            <a:r>
              <a:rPr lang="en-IN" sz="3400" u="sng" dirty="0" err="1">
                <a:solidFill>
                  <a:srgbClr val="0000FF"/>
                </a:solidFill>
                <a:effectLst/>
                <a:latin typeface="Georgia" panose="02040502050405020303" pitchFamily="18" charset="0"/>
                <a:ea typeface="Times New Roman" panose="02020603050405020304" pitchFamily="18" charset="0"/>
                <a:hlinkClick r:id="rId5"/>
              </a:rPr>
              <a:t>https</a:t>
            </a:r>
            <a:r>
              <a:rPr lang="en-IN" sz="3400" u="sng" dirty="0">
                <a:solidFill>
                  <a:srgbClr val="0000FF"/>
                </a:solidFill>
                <a:effectLst/>
                <a:latin typeface="Georgia" panose="02040502050405020303" pitchFamily="18" charset="0"/>
                <a:ea typeface="Times New Roman" panose="02020603050405020304" pitchFamily="18" charset="0"/>
                <a:hlinkClick r:id="rId5"/>
              </a:rPr>
              <a:t>://link.springer.com/article/10.1007/s12525-016-0219-0</a:t>
            </a:r>
            <a:endParaRPr lang="en-IN" sz="3400" dirty="0">
              <a:effectLst/>
              <a:latin typeface="Times New Roman" panose="02020603050405020304" pitchFamily="18" charset="0"/>
              <a:ea typeface="Times New Roman" panose="02020603050405020304" pitchFamily="18" charset="0"/>
            </a:endParaRPr>
          </a:p>
          <a:p>
            <a:pPr>
              <a:buSzPts val="1000"/>
            </a:pPr>
            <a:r>
              <a:rPr lang="en-US" sz="3400" dirty="0" err="1">
                <a:solidFill>
                  <a:srgbClr val="333333"/>
                </a:solidFill>
                <a:effectLst/>
                <a:latin typeface="Segoe UI" panose="020B0502040204020203" pitchFamily="34" charset="0"/>
                <a:ea typeface="Times New Roman" panose="02020603050405020304" pitchFamily="18" charset="0"/>
              </a:rPr>
              <a:t>Rustagi</a:t>
            </a:r>
            <a:r>
              <a:rPr lang="en-US" sz="3400" dirty="0">
                <a:solidFill>
                  <a:srgbClr val="333333"/>
                </a:solidFill>
                <a:effectLst/>
                <a:latin typeface="Segoe UI" panose="020B0502040204020203" pitchFamily="34" charset="0"/>
                <a:ea typeface="Times New Roman" panose="02020603050405020304" pitchFamily="18" charset="0"/>
              </a:rPr>
              <a:t>, A. (2012). A Near Real-Time Personalization for eCommerce Platform. In: Castellanos, M., </a:t>
            </a:r>
            <a:r>
              <a:rPr lang="en-US" sz="3400" dirty="0" err="1">
                <a:solidFill>
                  <a:srgbClr val="333333"/>
                </a:solidFill>
                <a:effectLst/>
                <a:latin typeface="Segoe UI" panose="020B0502040204020203" pitchFamily="34" charset="0"/>
                <a:ea typeface="Times New Roman" panose="02020603050405020304" pitchFamily="18" charset="0"/>
              </a:rPr>
              <a:t>Dayal</a:t>
            </a:r>
            <a:r>
              <a:rPr lang="en-US" sz="3400" dirty="0">
                <a:solidFill>
                  <a:srgbClr val="333333"/>
                </a:solidFill>
                <a:effectLst/>
                <a:latin typeface="Segoe UI" panose="020B0502040204020203" pitchFamily="34" charset="0"/>
                <a:ea typeface="Times New Roman" panose="02020603050405020304" pitchFamily="18" charset="0"/>
              </a:rPr>
              <a:t>, U., Lehner, W. (eds) Enabling Real-Time Business Intelligence. BIRTE 2011. Lecture Notes in Business Information Processing, vol 126. Springer, Berlin, Heidelberg. </a:t>
            </a:r>
            <a:r>
              <a:rPr lang="en-US" sz="3400" u="sng" dirty="0">
                <a:solidFill>
                  <a:srgbClr val="0000FF"/>
                </a:solidFill>
                <a:effectLst/>
                <a:latin typeface="Segoe UI" panose="020B0502040204020203" pitchFamily="34" charset="0"/>
                <a:ea typeface="Times New Roman" panose="02020603050405020304" pitchFamily="18" charset="0"/>
                <a:hlinkClick r:id="rId6"/>
              </a:rPr>
              <a:t>https://doi.org/10.1007/978-3-642-33500-6_8</a:t>
            </a:r>
            <a:endParaRPr lang="en-IN" sz="3400" dirty="0">
              <a:effectLst/>
              <a:latin typeface="Calibri" panose="020F0502020204030204" pitchFamily="34" charset="0"/>
              <a:ea typeface="Times New Roman" panose="02020603050405020304" pitchFamily="18" charset="0"/>
            </a:endParaRPr>
          </a:p>
          <a:p>
            <a:pPr algn="just" fontAlgn="base">
              <a:lnSpc>
                <a:spcPct val="115000"/>
              </a:lnSpc>
              <a:buSzPts val="1000"/>
            </a:pPr>
            <a:r>
              <a:rPr lang="en-IN" sz="3400" dirty="0">
                <a:effectLst/>
                <a:latin typeface="Calibri" panose="020F0502020204030204" pitchFamily="34" charset="0"/>
                <a:ea typeface="Times New Roman" panose="02020603050405020304" pitchFamily="18" charset="0"/>
              </a:rPr>
              <a:t>Department of Information Technology, VFSTR Deemed to be University, </a:t>
            </a:r>
            <a:r>
              <a:rPr lang="en-IN" sz="3400" dirty="0" err="1">
                <a:effectLst/>
                <a:latin typeface="Calibri" panose="020F0502020204030204" pitchFamily="34" charset="0"/>
                <a:ea typeface="Times New Roman" panose="02020603050405020304" pitchFamily="18" charset="0"/>
              </a:rPr>
              <a:t>Vadlamudi</a:t>
            </a:r>
            <a:r>
              <a:rPr lang="en-IN" sz="3400" dirty="0">
                <a:effectLst/>
                <a:latin typeface="Calibri" panose="020F0502020204030204" pitchFamily="34" charset="0"/>
                <a:ea typeface="Times New Roman" panose="02020603050405020304" pitchFamily="18" charset="0"/>
              </a:rPr>
              <a:t> Village, Guntur District, Andhra Pradesh 522213, India 2 Department of Management Studies, VFSTR Deemed to be University, </a:t>
            </a:r>
            <a:r>
              <a:rPr lang="en-IN" sz="3400" dirty="0" err="1">
                <a:effectLst/>
                <a:latin typeface="Calibri" panose="020F0502020204030204" pitchFamily="34" charset="0"/>
                <a:ea typeface="Times New Roman" panose="02020603050405020304" pitchFamily="18" charset="0"/>
              </a:rPr>
              <a:t>Vadlamudi</a:t>
            </a:r>
            <a:r>
              <a:rPr lang="en-IN" sz="3400" dirty="0">
                <a:effectLst/>
                <a:latin typeface="Calibri" panose="020F0502020204030204" pitchFamily="34" charset="0"/>
                <a:ea typeface="Times New Roman" panose="02020603050405020304" pitchFamily="18" charset="0"/>
              </a:rPr>
              <a:t> Village, Guntur District, Andhra Pradesh 522213, India</a:t>
            </a:r>
          </a:p>
          <a:p>
            <a:pPr indent="0" algn="just" fontAlgn="base">
              <a:lnSpc>
                <a:spcPct val="115000"/>
              </a:lnSpc>
              <a:buNone/>
            </a:pPr>
            <a:r>
              <a:rPr lang="en-IN" sz="3400" u="sng" dirty="0">
                <a:solidFill>
                  <a:srgbClr val="0000FF"/>
                </a:solidFill>
                <a:effectLst/>
                <a:latin typeface="Times New Roman" panose="02020603050405020304" pitchFamily="18" charset="0"/>
                <a:ea typeface="Times New Roman" panose="02020603050405020304" pitchFamily="18" charset="0"/>
                <a:hlinkClick r:id="rId7"/>
              </a:rPr>
              <a:t>https://d1wqtxts1xzle7.cloudfront.net/63795833/62.2-4_0420200701-82660-bhlpdr-libre.pdf?1593594706=&amp;response-content-disposition=inline%3B+filename%3DWeighted_Based_Frequent_and_Infrequent_P.pdf&amp;Expires=1673494417&amp;Signature=MMeXKic1NFKO8xIhRa7ZwuPiZ-HlEzs</a:t>
            </a:r>
            <a:endParaRPr lang="en-IN" sz="3400" dirty="0">
              <a:effectLst/>
              <a:latin typeface="Times New Roman" panose="02020603050405020304" pitchFamily="18" charset="0"/>
              <a:ea typeface="Times New Roman" panose="02020603050405020304" pitchFamily="18" charset="0"/>
            </a:endParaRPr>
          </a:p>
          <a:p>
            <a:pPr marL="0" lvl="0" indent="0">
              <a:buSzPts val="1000"/>
              <a:buNone/>
            </a:pPr>
            <a:endParaRPr lang="en-IN" sz="3400" dirty="0">
              <a:effectLst/>
              <a:latin typeface="Calibri" panose="020F0502020204030204" pitchFamily="34" charset="0"/>
              <a:ea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endParaRPr lang="en-IN" sz="1800" dirty="0">
              <a:latin typeface="Times New Roman" panose="02020603050405020304" pitchFamily="18" charset="0"/>
              <a:cs typeface="Times New Roman" panose="02020603050405020304" pitchFamily="18" charset="0"/>
            </a:endParaRPr>
          </a:p>
          <a:p>
            <a:pPr marL="0" lvl="0" indent="0" algn="just">
              <a:lnSpc>
                <a:spcPct val="107000"/>
              </a:lnSpc>
              <a:spcAft>
                <a:spcPts val="800"/>
              </a:spcAft>
              <a:buNone/>
            </a:pPr>
            <a:endParaRPr lang="en-IN" sz="1800" dirty="0">
              <a:latin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endParaRPr lang="en-IN" sz="18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1936" y="3092116"/>
            <a:ext cx="7668127" cy="1475872"/>
          </a:xfrm>
        </p:spPr>
        <p:txBody>
          <a:bodyPr>
            <a:noAutofit/>
          </a:bodyPr>
          <a:lstStyle/>
          <a:p>
            <a:pPr algn="ctr"/>
            <a:r>
              <a:rPr lang="en-IN" sz="6000" b="1">
                <a:latin typeface="Times New Roman" panose="02020603050405020304" pitchFamily="18" charset="0"/>
                <a:cs typeface="Times New Roman" panose="02020603050405020304" pitchFamily="18" charset="0"/>
              </a:rPr>
              <a:t>THANK YOU</a:t>
            </a:r>
            <a:br>
              <a:rPr lang="en-IN" sz="6000">
                <a:latin typeface="Times New Roman" panose="02020603050405020304" pitchFamily="18" charset="0"/>
                <a:cs typeface="Times New Roman" panose="02020603050405020304" pitchFamily="18" charset="0"/>
              </a:rPr>
            </a:br>
            <a:endParaRPr lang="en-US" sz="600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000" b="1" i="1">
                <a:latin typeface="Times New Roman" panose="02020603050405020304" pitchFamily="18" charset="0"/>
                <a:cs typeface="Times New Roman" panose="02020603050405020304" pitchFamily="18" charset="0"/>
              </a:rPr>
              <a:t>Abstract</a:t>
            </a:r>
            <a:br>
              <a:rPr lang="en-IN" sz="4800">
                <a:latin typeface="Times New Roman" panose="02020603050405020304" pitchFamily="18" charset="0"/>
                <a:cs typeface="Times New Roman" panose="02020603050405020304" pitchFamily="18" charset="0"/>
              </a:rPr>
            </a:br>
            <a:endParaRPr lang="en-US" sz="48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53331"/>
            <a:ext cx="10515600" cy="4351338"/>
          </a:xfrm>
        </p:spPr>
        <p:txBody>
          <a:bodyPr>
            <a:normAutofit/>
          </a:bodyPr>
          <a:lstStyle/>
          <a:p>
            <a:pPr marL="457200" algn="just">
              <a:lnSpc>
                <a:spcPct val="107000"/>
              </a:lnSpc>
              <a:spcAft>
                <a:spcPts val="800"/>
              </a:spcAft>
            </a:pPr>
            <a:r>
              <a:rPr lang="en-GB" sz="1800" dirty="0">
                <a:effectLst/>
                <a:latin typeface="Times New Roman" panose="02020603050405020304" pitchFamily="18" charset="0"/>
                <a:ea typeface="Calibri" panose="020F0502020204030204" pitchFamily="34" charset="0"/>
              </a:rPr>
              <a:t>Real-time e-commerce data analysis refers to the process of collecting, </a:t>
            </a:r>
            <a:r>
              <a:rPr lang="en-GB" sz="1800" dirty="0" err="1">
                <a:effectLst/>
                <a:latin typeface="Times New Roman" panose="02020603050405020304" pitchFamily="18" charset="0"/>
                <a:ea typeface="Calibri" panose="020F0502020204030204" pitchFamily="34" charset="0"/>
              </a:rPr>
              <a:t>analyzing</a:t>
            </a:r>
            <a:r>
              <a:rPr lang="en-GB" sz="1800" dirty="0">
                <a:effectLst/>
                <a:latin typeface="Times New Roman" panose="02020603050405020304" pitchFamily="18" charset="0"/>
                <a:ea typeface="Calibri" panose="020F0502020204030204" pitchFamily="34" charset="0"/>
              </a:rPr>
              <a:t>, and interpreting data from an e-commerce platform in real-time. </a:t>
            </a:r>
          </a:p>
          <a:p>
            <a:pPr marL="457200" algn="just">
              <a:lnSpc>
                <a:spcPct val="107000"/>
              </a:lnSpc>
              <a:spcAft>
                <a:spcPts val="800"/>
              </a:spcAft>
            </a:pPr>
            <a:r>
              <a:rPr lang="en-GB" sz="1800" dirty="0">
                <a:effectLst/>
                <a:latin typeface="Times New Roman" panose="02020603050405020304" pitchFamily="18" charset="0"/>
                <a:ea typeface="Calibri" panose="020F0502020204030204" pitchFamily="34" charset="0"/>
              </a:rPr>
              <a:t>This can include data on customer behaviour, sales, and product performance. The goal of real-time e-commerce data analysis is to provide businesses with up-to-date insights that can inform decision-making and help them to improve the customer experience, increase sales, and optimize operations. </a:t>
            </a:r>
          </a:p>
          <a:p>
            <a:pPr marL="457200" algn="just">
              <a:lnSpc>
                <a:spcPct val="107000"/>
              </a:lnSpc>
              <a:spcAft>
                <a:spcPts val="800"/>
              </a:spcAft>
            </a:pPr>
            <a:r>
              <a:rPr lang="en-GB" sz="1800" dirty="0">
                <a:effectLst/>
                <a:latin typeface="Times New Roman" panose="02020603050405020304" pitchFamily="18" charset="0"/>
                <a:ea typeface="Calibri" panose="020F0502020204030204" pitchFamily="34" charset="0"/>
              </a:rPr>
              <a:t>This can be achieved through using various technologies such as Data Warehousing, data mining, real-time streaming analytics and predictive modelling.</a:t>
            </a:r>
          </a:p>
          <a:p>
            <a:pPr marL="457200" algn="just">
              <a:lnSpc>
                <a:spcPct val="107000"/>
              </a:lnSpc>
              <a:spcAft>
                <a:spcPts val="800"/>
              </a:spcAft>
            </a:pPr>
            <a:r>
              <a:rPr lang="en-GB" sz="1800" dirty="0">
                <a:effectLst/>
                <a:latin typeface="Times New Roman" panose="02020603050405020304" pitchFamily="18" charset="0"/>
                <a:ea typeface="Calibri" panose="020F0502020204030204" pitchFamily="34" charset="0"/>
              </a:rPr>
              <a:t>Real-time e-commerce data analysis is a powerful tool that can provide businesses with valuable insights and help them to improve customer experience, increase sales, and optimize operations.</a:t>
            </a:r>
            <a:r>
              <a:rPr lang="en-IN" sz="1200" dirty="0">
                <a:effectLst/>
              </a:rPr>
              <a:t> </a:t>
            </a:r>
            <a:endParaRPr lang="en-IN" sz="1800" dirty="0">
              <a:effectLst/>
              <a:latin typeface="Times New Roman" panose="02020603050405020304" pitchFamily="18" charset="0"/>
              <a:ea typeface="Times New Roman" panose="02020603050405020304" pitchFamily="18" charset="0"/>
            </a:endParaRPr>
          </a:p>
          <a:p>
            <a:pPr marL="457200" algn="just">
              <a:lnSpc>
                <a:spcPct val="107000"/>
              </a:lnSpc>
              <a:spcAft>
                <a:spcPts val="800"/>
              </a:spcAft>
            </a:pPr>
            <a:endParaRPr lang="en-US" sz="1800" dirty="0">
              <a:effectLst/>
              <a:latin typeface="Times New Roman" panose="02020603050405020304" pitchFamily="18" charset="0"/>
              <a:ea typeface="Calibri" panose="020F0502020204030204" pitchFamily="34" charset="0"/>
              <a:cs typeface="Tunga" panose="020B050204020402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000" b="1" i="1">
                <a:latin typeface="Times New Roman" panose="02020603050405020304" pitchFamily="18" charset="0"/>
                <a:cs typeface="Times New Roman" panose="02020603050405020304" pitchFamily="18" charset="0"/>
              </a:rPr>
              <a:t>Introduction</a:t>
            </a:r>
            <a:br>
              <a:rPr lang="en-IN" sz="4800">
                <a:latin typeface="Times New Roman" panose="02020603050405020304" pitchFamily="18" charset="0"/>
                <a:cs typeface="Times New Roman" panose="02020603050405020304" pitchFamily="18" charset="0"/>
              </a:rPr>
            </a:br>
            <a:endParaRPr lang="en-US" sz="48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53330"/>
            <a:ext cx="10515600" cy="4795777"/>
          </a:xfrm>
        </p:spPr>
        <p:txBody>
          <a:bodyPr>
            <a:normAutofit/>
          </a:bodyPr>
          <a:lstStyle/>
          <a:p>
            <a:pPr marL="514350" indent="-285750" algn="just">
              <a:lnSpc>
                <a:spcPct val="107000"/>
              </a:lnSpc>
              <a:spcAft>
                <a:spcPts val="800"/>
              </a:spcAft>
            </a:pPr>
            <a:r>
              <a:rPr lang="en-US" sz="1800" dirty="0">
                <a:effectLst/>
                <a:latin typeface="Times New Roman" panose="02020603050405020304" pitchFamily="18" charset="0"/>
                <a:ea typeface="Times New Roman" panose="02020603050405020304" pitchFamily="18" charset="0"/>
              </a:rPr>
              <a:t>Our project aims to provide a</a:t>
            </a:r>
            <a:r>
              <a:rPr lang="en-US" sz="1800" dirty="0">
                <a:effectLst/>
                <a:latin typeface="AppleSystemUIFont"/>
                <a:ea typeface="Calibri" panose="020F0502020204030204" pitchFamily="34" charset="0"/>
                <a:cs typeface="AppleSystemUIFont"/>
              </a:rPr>
              <a:t> </a:t>
            </a:r>
            <a:r>
              <a:rPr lang="en-GB" sz="1800" dirty="0">
                <a:effectLst/>
                <a:latin typeface="Times New Roman" panose="02020603050405020304" pitchFamily="18" charset="0"/>
                <a:ea typeface="Calibri" panose="020F0502020204030204" pitchFamily="34" charset="0"/>
              </a:rPr>
              <a:t>Real-time e-commerce data analysis is the process of continuously collecting, </a:t>
            </a:r>
            <a:r>
              <a:rPr lang="en-GB" sz="1800" dirty="0" err="1">
                <a:effectLst/>
                <a:latin typeface="Times New Roman" panose="02020603050405020304" pitchFamily="18" charset="0"/>
                <a:ea typeface="Calibri" panose="020F0502020204030204" pitchFamily="34" charset="0"/>
              </a:rPr>
              <a:t>analyzing</a:t>
            </a:r>
            <a:r>
              <a:rPr lang="en-GB" sz="1800" dirty="0">
                <a:effectLst/>
                <a:latin typeface="Times New Roman" panose="02020603050405020304" pitchFamily="18" charset="0"/>
                <a:ea typeface="Calibri" panose="020F0502020204030204" pitchFamily="34" charset="0"/>
              </a:rPr>
              <a:t>, and interpreting data from an e-commerce platform in real-time</a:t>
            </a:r>
            <a:r>
              <a:rPr lang="en-US" sz="1800" dirty="0">
                <a:effectLst/>
                <a:latin typeface="Times New Roman" panose="02020603050405020304" pitchFamily="18" charset="0"/>
                <a:ea typeface="Times New Roman" panose="02020603050405020304" pitchFamily="18" charset="0"/>
              </a:rPr>
              <a:t>, it provides a beneficial insight and analysis capabilities. </a:t>
            </a:r>
          </a:p>
          <a:p>
            <a:pPr marL="514350" indent="-285750" algn="just">
              <a:lnSpc>
                <a:spcPct val="107000"/>
              </a:lnSpc>
              <a:spcAft>
                <a:spcPts val="800"/>
              </a:spcAft>
            </a:pPr>
            <a:r>
              <a:rPr lang="en-US" sz="1800" dirty="0">
                <a:effectLst/>
                <a:latin typeface="Times New Roman" panose="02020603050405020304" pitchFamily="18" charset="0"/>
                <a:ea typeface="Times New Roman" panose="02020603050405020304" pitchFamily="18" charset="0"/>
              </a:rPr>
              <a:t>Our work allows to make the all the data in the market more accessible and understandable to a wide range of users and to provide an easy way to monitor the market and make informed decisions.</a:t>
            </a:r>
            <a:endParaRPr lang="en-IN" sz="1800" dirty="0">
              <a:effectLst/>
              <a:latin typeface="Times New Roman" panose="02020603050405020304" pitchFamily="18" charset="0"/>
              <a:ea typeface="Times New Roman" panose="02020603050405020304" pitchFamily="18" charset="0"/>
            </a:endParaRPr>
          </a:p>
          <a:p>
            <a:pPr marL="514350" indent="-285750" algn="just">
              <a:lnSpc>
                <a:spcPct val="107000"/>
              </a:lnSpc>
              <a:spcAft>
                <a:spcPts val="800"/>
              </a:spcAft>
            </a:pPr>
            <a:r>
              <a:rPr lang="en-GB" sz="1800" dirty="0">
                <a:effectLst/>
                <a:latin typeface="Times New Roman" panose="02020603050405020304" pitchFamily="18" charset="0"/>
                <a:ea typeface="Calibri" panose="020F0502020204030204" pitchFamily="34" charset="0"/>
              </a:rPr>
              <a:t>E-commerce platforms generate a vast amount of data, including customer behaviour, sales, and product performance, and real-time e-commerce data analysis provides a way to make sense of this data and turn it into actionable insights.</a:t>
            </a:r>
            <a:r>
              <a:rPr lang="en-IN" sz="1200" dirty="0">
                <a:effectLst/>
              </a:rPr>
              <a:t> </a:t>
            </a:r>
          </a:p>
          <a:p>
            <a:pPr marL="514350" indent="-285750" algn="just">
              <a:lnSpc>
                <a:spcPct val="107000"/>
              </a:lnSpc>
              <a:spcAft>
                <a:spcPts val="800"/>
              </a:spcAft>
            </a:pPr>
            <a:r>
              <a:rPr lang="en-GB" sz="1800" dirty="0">
                <a:effectLst/>
                <a:latin typeface="Times New Roman" panose="02020603050405020304" pitchFamily="18" charset="0"/>
                <a:ea typeface="Calibri" panose="020F0502020204030204" pitchFamily="34" charset="0"/>
              </a:rPr>
              <a:t>With real-time data analysis, businesses can quickly identify trends, patterns, and customer preferences, which can help them to adapt their strategies and make data-driven decisions.</a:t>
            </a:r>
            <a:endParaRPr lang="en-IN" sz="1800" dirty="0">
              <a:effectLst/>
              <a:latin typeface="Times New Roman" panose="02020603050405020304" pitchFamily="18" charset="0"/>
              <a:ea typeface="Times New Roman" panose="02020603050405020304" pitchFamily="18" charset="0"/>
            </a:endParaRPr>
          </a:p>
          <a:p>
            <a:pPr indent="0" algn="just">
              <a:lnSpc>
                <a:spcPct val="107000"/>
              </a:lnSpc>
              <a:spcAft>
                <a:spcPts val="800"/>
              </a:spcAft>
              <a:buNone/>
            </a:pPr>
            <a:endParaRPr lang="en-US" sz="1800" dirty="0">
              <a:effectLst/>
              <a:latin typeface="Times New Roman" panose="02020603050405020304" pitchFamily="18" charset="0"/>
              <a:ea typeface="Calibri" panose="020F0502020204030204" pitchFamily="34" charset="0"/>
              <a:cs typeface="Tunga" panose="020B0502040204020203" pitchFamily="34" charset="0"/>
            </a:endParaRPr>
          </a:p>
        </p:txBody>
      </p:sp>
    </p:spTree>
    <p:extLst>
      <p:ext uri="{BB962C8B-B14F-4D97-AF65-F5344CB8AC3E}">
        <p14:creationId xmlns:p14="http://schemas.microsoft.com/office/powerpoint/2010/main" val="415383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000" b="1" i="1">
                <a:latin typeface="Times New Roman" panose="02020603050405020304" pitchFamily="18" charset="0"/>
                <a:cs typeface="Times New Roman" panose="02020603050405020304" pitchFamily="18" charset="0"/>
              </a:rPr>
              <a:t>Literature Review</a:t>
            </a:r>
            <a:br>
              <a:rPr lang="en-IN" sz="4800">
                <a:latin typeface="Times New Roman" panose="02020603050405020304" pitchFamily="18" charset="0"/>
                <a:cs typeface="Times New Roman" panose="02020603050405020304" pitchFamily="18" charset="0"/>
              </a:rPr>
            </a:br>
            <a:endParaRPr lang="en-US" sz="48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53331"/>
            <a:ext cx="10515600" cy="4351338"/>
          </a:xfrm>
        </p:spPr>
        <p:txBody>
          <a:bodyPr>
            <a:normAutofit/>
          </a:bodyPr>
          <a:lstStyle/>
          <a:p>
            <a:pPr marL="400050" lvl="0" indent="-400050" algn="just">
              <a:lnSpc>
                <a:spcPct val="115000"/>
              </a:lnSpc>
              <a:spcAft>
                <a:spcPts val="800"/>
              </a:spcAft>
              <a:buAutoNum type="romanUcPeriod"/>
            </a:pPr>
            <a:r>
              <a:rPr lang="en-US" sz="1800" b="1" dirty="0">
                <a:solidFill>
                  <a:srgbClr val="222222"/>
                </a:solidFill>
                <a:effectLst/>
                <a:latin typeface="Times New Roman" panose="02020603050405020304" pitchFamily="18" charset="0"/>
                <a:ea typeface="Times New Roman" panose="02020603050405020304" pitchFamily="18" charset="0"/>
              </a:rPr>
              <a:t>“</a:t>
            </a:r>
            <a:r>
              <a:rPr lang="en-US" sz="1800" b="1" dirty="0" err="1">
                <a:solidFill>
                  <a:srgbClr val="333333"/>
                </a:solidFill>
                <a:effectLst/>
                <a:highlight>
                  <a:srgbClr val="C0C0C0"/>
                </a:highlight>
                <a:latin typeface="Segoe UI" panose="020B0502040204020203" pitchFamily="34" charset="0"/>
                <a:ea typeface="Times New Roman" panose="02020603050405020304" pitchFamily="18" charset="0"/>
              </a:rPr>
              <a:t>Rustagi</a:t>
            </a:r>
            <a:r>
              <a:rPr lang="en-US" sz="1800" b="1" dirty="0">
                <a:solidFill>
                  <a:srgbClr val="333333"/>
                </a:solidFill>
                <a:effectLst/>
                <a:highlight>
                  <a:srgbClr val="C0C0C0"/>
                </a:highlight>
                <a:latin typeface="Segoe UI" panose="020B0502040204020203" pitchFamily="34" charset="0"/>
                <a:ea typeface="Times New Roman" panose="02020603050405020304" pitchFamily="18" charset="0"/>
              </a:rPr>
              <a:t>, A. (2012). A Near Real-Time Personalization for eCommerce Platform. In: Castellanos, M., </a:t>
            </a:r>
            <a:r>
              <a:rPr lang="en-US" sz="1800" b="1" dirty="0" err="1">
                <a:solidFill>
                  <a:srgbClr val="333333"/>
                </a:solidFill>
                <a:effectLst/>
                <a:highlight>
                  <a:srgbClr val="C0C0C0"/>
                </a:highlight>
                <a:latin typeface="Segoe UI" panose="020B0502040204020203" pitchFamily="34" charset="0"/>
                <a:ea typeface="Times New Roman" panose="02020603050405020304" pitchFamily="18" charset="0"/>
              </a:rPr>
              <a:t>Dayal</a:t>
            </a:r>
            <a:r>
              <a:rPr lang="en-US" sz="1800" b="1" dirty="0">
                <a:solidFill>
                  <a:srgbClr val="333333"/>
                </a:solidFill>
                <a:effectLst/>
                <a:highlight>
                  <a:srgbClr val="C0C0C0"/>
                </a:highlight>
                <a:latin typeface="Segoe UI" panose="020B0502040204020203" pitchFamily="34" charset="0"/>
                <a:ea typeface="Times New Roman" panose="02020603050405020304" pitchFamily="18" charset="0"/>
              </a:rPr>
              <a:t>, U., Lehner, W. (eds) Enabling Real-Time Business Intelligence. BIRTE 2017. Lecture Notes in Business Information Processing, vol 126. Springer, Berlin, Heidelberg.</a:t>
            </a:r>
            <a:r>
              <a:rPr lang="en-US" sz="1800" dirty="0">
                <a:solidFill>
                  <a:srgbClr val="333333"/>
                </a:solidFill>
                <a:effectLst/>
                <a:highlight>
                  <a:srgbClr val="C0C0C0"/>
                </a:highlight>
                <a:latin typeface="Segoe UI" panose="020B0502040204020203" pitchFamily="34" charset="0"/>
                <a:ea typeface="Times New Roman" panose="02020603050405020304" pitchFamily="18" charset="0"/>
              </a:rPr>
              <a:t> </a:t>
            </a:r>
            <a:r>
              <a:rPr lang="en-US" sz="1800" b="1" dirty="0">
                <a:solidFill>
                  <a:srgbClr val="222222"/>
                </a:solidFill>
                <a:effectLst/>
                <a:highlight>
                  <a:srgbClr val="C0C0C0"/>
                </a:highlight>
                <a:latin typeface="Times New Roman" panose="02020603050405020304" pitchFamily="18" charset="0"/>
                <a:ea typeface="Times New Roman" panose="02020603050405020304" pitchFamily="18" charset="0"/>
              </a:rPr>
              <a:t>”</a:t>
            </a:r>
          </a:p>
          <a:p>
            <a:r>
              <a:rPr lang="en-GB" sz="1800" dirty="0">
                <a:effectLst/>
                <a:latin typeface="Times New Roman" panose="02020603050405020304" pitchFamily="18" charset="0"/>
                <a:ea typeface="Calibri" panose="020F0502020204030204" pitchFamily="34" charset="0"/>
              </a:rPr>
              <a:t>A literature survey on real-time e-commerce data analysis would reveal a growing body of research in this area.</a:t>
            </a:r>
            <a:endParaRPr lang="en-IN" sz="1800" dirty="0">
              <a:effectLst/>
              <a:latin typeface="Times New Roman" panose="02020603050405020304" pitchFamily="18" charset="0"/>
              <a:ea typeface="Times New Roman" panose="02020603050405020304" pitchFamily="18" charset="0"/>
            </a:endParaRPr>
          </a:p>
          <a:p>
            <a:r>
              <a:rPr lang="en-GB" sz="1800" dirty="0">
                <a:effectLst/>
                <a:latin typeface="Times New Roman" panose="02020603050405020304" pitchFamily="18" charset="0"/>
                <a:ea typeface="Calibri" panose="020F0502020204030204" pitchFamily="34" charset="0"/>
              </a:rPr>
              <a:t>One area of research focuses on using real-time data analysis to improve the customer experience. For example, some studies have investigated using real-time data on customer </a:t>
            </a:r>
            <a:r>
              <a:rPr lang="en-GB" sz="1800" dirty="0" err="1">
                <a:effectLst/>
                <a:latin typeface="Times New Roman" panose="02020603050405020304" pitchFamily="18" charset="0"/>
                <a:ea typeface="Calibri" panose="020F0502020204030204" pitchFamily="34" charset="0"/>
              </a:rPr>
              <a:t>behavior</a:t>
            </a:r>
            <a:r>
              <a:rPr lang="en-GB" sz="1800" dirty="0">
                <a:effectLst/>
                <a:latin typeface="Times New Roman" panose="02020603050405020304" pitchFamily="18" charset="0"/>
                <a:ea typeface="Calibri" panose="020F0502020204030204" pitchFamily="34" charset="0"/>
              </a:rPr>
              <a:t> to personalize product recommendations, website layouts, and marketing campaigns. </a:t>
            </a:r>
          </a:p>
          <a:p>
            <a:r>
              <a:rPr lang="en-GB" sz="1800" dirty="0">
                <a:effectLst/>
                <a:latin typeface="Times New Roman" panose="02020603050405020304" pitchFamily="18" charset="0"/>
                <a:ea typeface="Calibri" panose="020F0502020204030204" pitchFamily="34" charset="0"/>
              </a:rPr>
              <a:t>Other research has looked at using real-time customer feedback to improve customer service.</a:t>
            </a:r>
            <a:endParaRPr lang="en-IN" sz="1800" dirty="0">
              <a:effectLst/>
              <a:latin typeface="Times New Roman" panose="02020603050405020304" pitchFamily="18" charset="0"/>
              <a:ea typeface="Times New Roman" panose="02020603050405020304" pitchFamily="18" charset="0"/>
            </a:endParaRPr>
          </a:p>
          <a:p>
            <a:pPr marL="0" lvl="0" indent="0" algn="just">
              <a:lnSpc>
                <a:spcPct val="115000"/>
              </a:lnSpc>
              <a:spcAft>
                <a:spcPts val="800"/>
              </a:spcAft>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88581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000" b="1" i="1">
                <a:latin typeface="Times New Roman" panose="02020603050405020304" pitchFamily="18" charset="0"/>
                <a:cs typeface="Times New Roman" panose="02020603050405020304" pitchFamily="18" charset="0"/>
              </a:rPr>
              <a:t>Literature Review</a:t>
            </a:r>
            <a:br>
              <a:rPr lang="en-IN" sz="4800">
                <a:latin typeface="Times New Roman" panose="02020603050405020304" pitchFamily="18" charset="0"/>
                <a:cs typeface="Times New Roman" panose="02020603050405020304" pitchFamily="18" charset="0"/>
              </a:rPr>
            </a:br>
            <a:endParaRPr lang="en-US" sz="48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53331"/>
            <a:ext cx="10515600" cy="4351338"/>
          </a:xfrm>
        </p:spPr>
        <p:txBody>
          <a:bodyPr>
            <a:normAutofit/>
          </a:bodyPr>
          <a:lstStyle/>
          <a:p>
            <a:pPr marL="0" indent="0" algn="just">
              <a:lnSpc>
                <a:spcPct val="115000"/>
              </a:lnSpc>
              <a:spcAft>
                <a:spcPts val="800"/>
              </a:spcAft>
              <a:buNone/>
            </a:pPr>
            <a:r>
              <a:rPr lang="en-US" sz="1800" b="1" dirty="0">
                <a:effectLst/>
                <a:latin typeface="Times New Roman" panose="02020603050405020304" pitchFamily="18" charset="0"/>
                <a:ea typeface="Calibri" panose="020F0502020204030204" pitchFamily="34" charset="0"/>
                <a:cs typeface="Tunga" panose="020B0502040204020203" pitchFamily="34" charset="0"/>
              </a:rPr>
              <a:t>I</a:t>
            </a:r>
            <a:r>
              <a:rPr lang="en-US" sz="1800" b="1" dirty="0">
                <a:latin typeface="Times New Roman" panose="02020603050405020304" pitchFamily="18" charset="0"/>
                <a:ea typeface="Calibri" panose="020F0502020204030204" pitchFamily="34" charset="0"/>
                <a:cs typeface="Tunga" panose="020B0502040204020203" pitchFamily="34" charset="0"/>
              </a:rPr>
              <a:t>I. </a:t>
            </a:r>
            <a:r>
              <a:rPr lang="en-US" sz="1800" b="1" dirty="0">
                <a:solidFill>
                  <a:srgbClr val="333333"/>
                </a:solidFill>
                <a:effectLst/>
                <a:latin typeface="Times New Roman" panose="02020603050405020304" pitchFamily="18" charset="0"/>
                <a:ea typeface="Times New Roman" panose="02020603050405020304" pitchFamily="18" charset="0"/>
              </a:rPr>
              <a:t>“</a:t>
            </a:r>
            <a:r>
              <a:rPr lang="en-IN" sz="1800" b="1" dirty="0">
                <a:effectLst/>
                <a:highlight>
                  <a:srgbClr val="C0C0C0"/>
                </a:highlight>
                <a:latin typeface="Calibri" panose="020F0502020204030204" pitchFamily="34" charset="0"/>
                <a:ea typeface="Times New Roman" panose="02020603050405020304" pitchFamily="18" charset="0"/>
              </a:rPr>
              <a:t>Department of Information Technology, VFSTR Deemed to be University, </a:t>
            </a:r>
            <a:r>
              <a:rPr lang="en-IN" sz="1800" b="1" dirty="0" err="1">
                <a:effectLst/>
                <a:highlight>
                  <a:srgbClr val="C0C0C0"/>
                </a:highlight>
                <a:latin typeface="Calibri" panose="020F0502020204030204" pitchFamily="34" charset="0"/>
                <a:ea typeface="Times New Roman" panose="02020603050405020304" pitchFamily="18" charset="0"/>
              </a:rPr>
              <a:t>Vadlamudi</a:t>
            </a:r>
            <a:r>
              <a:rPr lang="en-IN" sz="1800" b="1" dirty="0">
                <a:effectLst/>
                <a:highlight>
                  <a:srgbClr val="C0C0C0"/>
                </a:highlight>
                <a:latin typeface="Calibri" panose="020F0502020204030204" pitchFamily="34" charset="0"/>
                <a:ea typeface="Times New Roman" panose="02020603050405020304" pitchFamily="18" charset="0"/>
              </a:rPr>
              <a:t> Village, Guntur District, Andhra Pradesh 522213, India 2 Department of Management Studies, VFSTR Deemed to be University, </a:t>
            </a:r>
            <a:r>
              <a:rPr lang="en-IN" sz="1800" b="1" dirty="0" err="1">
                <a:effectLst/>
                <a:highlight>
                  <a:srgbClr val="C0C0C0"/>
                </a:highlight>
                <a:latin typeface="Calibri" panose="020F0502020204030204" pitchFamily="34" charset="0"/>
                <a:ea typeface="Times New Roman" panose="02020603050405020304" pitchFamily="18" charset="0"/>
              </a:rPr>
              <a:t>Vadlamudi</a:t>
            </a:r>
            <a:r>
              <a:rPr lang="en-IN" sz="1800" b="1" dirty="0">
                <a:effectLst/>
                <a:highlight>
                  <a:srgbClr val="C0C0C0"/>
                </a:highlight>
                <a:latin typeface="Calibri" panose="020F0502020204030204" pitchFamily="34" charset="0"/>
                <a:ea typeface="Times New Roman" panose="02020603050405020304" pitchFamily="18" charset="0"/>
              </a:rPr>
              <a:t> Village, Guntur District, Andhra Pradesh 522213, India</a:t>
            </a:r>
            <a:r>
              <a:rPr lang="en-US" sz="1800" b="1" dirty="0">
                <a:solidFill>
                  <a:srgbClr val="333333"/>
                </a:solidFill>
                <a:effectLst/>
                <a:highlight>
                  <a:srgbClr val="C0C0C0"/>
                </a:highlight>
                <a:latin typeface="Times New Roman" panose="02020603050405020304" pitchFamily="18" charset="0"/>
                <a:ea typeface="Times New Roman" panose="02020603050405020304" pitchFamily="18" charset="0"/>
              </a:rPr>
              <a:t>”</a:t>
            </a:r>
            <a:endParaRPr lang="en-IN" sz="1800" dirty="0">
              <a:effectLst/>
              <a:highlight>
                <a:srgbClr val="C0C0C0"/>
              </a:highlight>
              <a:latin typeface="Times New Roman" panose="02020603050405020304" pitchFamily="18" charset="0"/>
              <a:ea typeface="Times New Roman" panose="02020603050405020304" pitchFamily="18" charset="0"/>
            </a:endParaRPr>
          </a:p>
          <a:p>
            <a:r>
              <a:rPr lang="en-GB" sz="1800" dirty="0">
                <a:effectLst/>
                <a:latin typeface="Times New Roman" panose="02020603050405020304" pitchFamily="18" charset="0"/>
                <a:ea typeface="Calibri" panose="020F0502020204030204" pitchFamily="34" charset="0"/>
              </a:rPr>
              <a:t>Another area of research focuses on using real-time data analysis to optimize business operations.</a:t>
            </a:r>
          </a:p>
          <a:p>
            <a:r>
              <a:rPr lang="en-GB" sz="1800" dirty="0">
                <a:effectLst/>
                <a:latin typeface="Times New Roman" panose="02020603050405020304" pitchFamily="18" charset="0"/>
                <a:ea typeface="Calibri" panose="020F0502020204030204" pitchFamily="34" charset="0"/>
              </a:rPr>
              <a:t> For example, some studies have investigated using real-time inventory data to optimize the reorder point and replenishment of products. </a:t>
            </a:r>
          </a:p>
          <a:p>
            <a:r>
              <a:rPr lang="en-GB" sz="1800" dirty="0">
                <a:effectLst/>
                <a:latin typeface="Times New Roman" panose="02020603050405020304" pitchFamily="18" charset="0"/>
                <a:ea typeface="Calibri" panose="020F0502020204030204" pitchFamily="34" charset="0"/>
              </a:rPr>
              <a:t>Other research has looked at using real-time data on sales and customer behaviour to optimize pricing strategies.</a:t>
            </a:r>
            <a:endParaRPr lang="en-IN" sz="1800" dirty="0">
              <a:effectLst/>
              <a:latin typeface="Times New Roman" panose="02020603050405020304" pitchFamily="18" charset="0"/>
              <a:ea typeface="Times New Roman" panose="02020603050405020304" pitchFamily="18" charset="0"/>
            </a:endParaRPr>
          </a:p>
          <a:p>
            <a:r>
              <a:rPr lang="en-GB" sz="1800" dirty="0">
                <a:effectLst/>
                <a:latin typeface="Times New Roman" panose="02020603050405020304" pitchFamily="18" charset="0"/>
                <a:ea typeface="Calibri" panose="020F0502020204030204" pitchFamily="34" charset="0"/>
              </a:rPr>
              <a:t>Predictive modelling is another area of research when it comes to e-commerce data analysis, it can help in forecasting demand, revenue and customer </a:t>
            </a:r>
            <a:r>
              <a:rPr lang="en-GB" sz="1800" dirty="0" err="1">
                <a:effectLst/>
                <a:latin typeface="Times New Roman" panose="02020603050405020304" pitchFamily="18" charset="0"/>
                <a:ea typeface="Calibri" panose="020F0502020204030204" pitchFamily="34" charset="0"/>
              </a:rPr>
              <a:t>behavior</a:t>
            </a:r>
            <a:r>
              <a:rPr lang="en-GB" sz="1800" dirty="0">
                <a:effectLst/>
                <a:latin typeface="Times New Roman" panose="02020603050405020304" pitchFamily="18" charset="0"/>
                <a:ea typeface="Calibri" panose="020F0502020204030204" pitchFamily="34" charset="0"/>
              </a:rPr>
              <a:t>.</a:t>
            </a:r>
            <a:endParaRPr lang="en-IN" sz="1800" dirty="0">
              <a:effectLst/>
              <a:latin typeface="Times New Roman" panose="02020603050405020304" pitchFamily="18" charset="0"/>
              <a:ea typeface="Times New Roman" panose="02020603050405020304" pitchFamily="18" charset="0"/>
            </a:endParaRPr>
          </a:p>
          <a:p>
            <a:pPr indent="0" algn="just">
              <a:lnSpc>
                <a:spcPct val="107000"/>
              </a:lnSpc>
              <a:spcAft>
                <a:spcPts val="800"/>
              </a:spcAft>
              <a:buNone/>
            </a:pPr>
            <a:endParaRPr lang="en-US" sz="1800" dirty="0">
              <a:effectLst/>
              <a:latin typeface="Times New Roman" panose="02020603050405020304" pitchFamily="18" charset="0"/>
              <a:ea typeface="Calibri" panose="020F0502020204030204" pitchFamily="34" charset="0"/>
              <a:cs typeface="Tunga" panose="020B0502040204020203" pitchFamily="34" charset="0"/>
            </a:endParaRPr>
          </a:p>
        </p:txBody>
      </p:sp>
    </p:spTree>
    <p:extLst>
      <p:ext uri="{BB962C8B-B14F-4D97-AF65-F5344CB8AC3E}">
        <p14:creationId xmlns:p14="http://schemas.microsoft.com/office/powerpoint/2010/main" val="1735697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000" b="1" i="1">
                <a:latin typeface="Times New Roman" panose="02020603050405020304" pitchFamily="18" charset="0"/>
                <a:cs typeface="Times New Roman" panose="02020603050405020304" pitchFamily="18" charset="0"/>
              </a:rPr>
              <a:t>Software Requirements</a:t>
            </a:r>
            <a:br>
              <a:rPr lang="en-IN" sz="4800">
                <a:latin typeface="Times New Roman" panose="02020603050405020304" pitchFamily="18" charset="0"/>
                <a:cs typeface="Times New Roman" panose="02020603050405020304" pitchFamily="18" charset="0"/>
              </a:rPr>
            </a:br>
            <a:endParaRPr lang="en-US" sz="48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53331"/>
            <a:ext cx="10515600" cy="4351338"/>
          </a:xfrm>
        </p:spPr>
        <p:txBody>
          <a:bodyPr>
            <a:normAutofit/>
          </a:bodyPr>
          <a:lstStyle/>
          <a:p>
            <a:pPr marL="342900" lvl="0" indent="-342900" algn="just">
              <a:lnSpc>
                <a:spcPct val="200000"/>
              </a:lnSpc>
              <a:buFont typeface="+mj-lt"/>
              <a:buAutoNum type="arabicPeriod"/>
            </a:pPr>
            <a:r>
              <a:rPr lang="en-US" sz="1800" dirty="0">
                <a:effectLst/>
                <a:latin typeface="Times New Roman" panose="02020603050405020304" pitchFamily="18" charset="0"/>
                <a:ea typeface="Times New Roman" panose="02020603050405020304" pitchFamily="18" charset="0"/>
              </a:rPr>
              <a:t>Dataset</a:t>
            </a:r>
          </a:p>
          <a:p>
            <a:pPr marL="342900" lvl="0" indent="-342900" algn="just">
              <a:lnSpc>
                <a:spcPct val="200000"/>
              </a:lnSpc>
              <a:buFont typeface="+mj-lt"/>
              <a:buAutoNum type="arabicPeriod"/>
            </a:pPr>
            <a:r>
              <a:rPr lang="en-US" sz="1800" dirty="0">
                <a:effectLst/>
                <a:latin typeface="Times New Roman" panose="02020603050405020304" pitchFamily="18" charset="0"/>
                <a:ea typeface="Times New Roman" panose="02020603050405020304" pitchFamily="18" charset="0"/>
              </a:rPr>
              <a:t>Python – version 3.10</a:t>
            </a:r>
          </a:p>
          <a:p>
            <a:pPr marL="342900" lvl="0" indent="-342900" algn="just">
              <a:lnSpc>
                <a:spcPct val="200000"/>
              </a:lnSpc>
              <a:buFont typeface="+mj-lt"/>
              <a:buAutoNum type="arabicPeriod"/>
            </a:pPr>
            <a:r>
              <a:rPr lang="en-US" sz="1800" dirty="0">
                <a:effectLst/>
                <a:latin typeface="Times New Roman" panose="02020603050405020304" pitchFamily="18" charset="0"/>
                <a:ea typeface="Times New Roman" panose="02020603050405020304" pitchFamily="18" charset="0"/>
              </a:rPr>
              <a:t>Kafka - version 2.13</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200000"/>
              </a:lnSpc>
              <a:buFont typeface="+mj-lt"/>
              <a:buAutoNum type="arabicPeriod"/>
            </a:pPr>
            <a:r>
              <a:rPr lang="en-US" sz="1800" dirty="0">
                <a:effectLst/>
                <a:latin typeface="Times New Roman" panose="02020603050405020304" pitchFamily="18" charset="0"/>
                <a:ea typeface="Times New Roman" panose="02020603050405020304" pitchFamily="18" charset="0"/>
              </a:rPr>
              <a:t>Apache Spark – version 3.3.1</a:t>
            </a:r>
          </a:p>
          <a:p>
            <a:pPr marL="342900" lvl="0" indent="-342900" algn="just">
              <a:lnSpc>
                <a:spcPct val="200000"/>
              </a:lnSpc>
              <a:buFont typeface="+mj-lt"/>
              <a:buAutoNum type="arabicPeriod"/>
            </a:pPr>
            <a:r>
              <a:rPr lang="en-US" sz="1800" dirty="0">
                <a:effectLst/>
                <a:latin typeface="Times New Roman" panose="02020603050405020304" pitchFamily="18" charset="0"/>
                <a:ea typeface="Times New Roman" panose="02020603050405020304" pitchFamily="18" charset="0"/>
              </a:rPr>
              <a:t>MongoDB – version 5.0</a:t>
            </a:r>
          </a:p>
          <a:p>
            <a:pPr marL="342900" lvl="0" indent="-342900" algn="just">
              <a:lnSpc>
                <a:spcPct val="200000"/>
              </a:lnSpc>
              <a:buFont typeface="+mj-lt"/>
              <a:buAutoNum type="arabicPeriod"/>
            </a:pPr>
            <a:r>
              <a:rPr lang="en-US" sz="1800" dirty="0" err="1">
                <a:latin typeface="Times New Roman" panose="02020603050405020304" pitchFamily="18" charset="0"/>
                <a:ea typeface="Times New Roman" panose="02020603050405020304" pitchFamily="18" charset="0"/>
              </a:rPr>
              <a:t>Streamlit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03707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000" b="1" i="1">
                <a:latin typeface="Times New Roman" panose="02020603050405020304" pitchFamily="18" charset="0"/>
                <a:cs typeface="Times New Roman" panose="02020603050405020304" pitchFamily="18" charset="0"/>
              </a:rPr>
              <a:t>Data Pipeline</a:t>
            </a:r>
            <a:br>
              <a:rPr lang="en-IN" sz="4800">
                <a:latin typeface="Times New Roman" panose="02020603050405020304" pitchFamily="18" charset="0"/>
                <a:cs typeface="Times New Roman" panose="02020603050405020304" pitchFamily="18" charset="0"/>
              </a:rPr>
            </a:br>
            <a:endParaRPr lang="en-US" sz="4800">
              <a:latin typeface="Times New Roman" panose="02020603050405020304" pitchFamily="18" charset="0"/>
              <a:cs typeface="Times New Roman" panose="02020603050405020304" pitchFamily="18" charset="0"/>
            </a:endParaRPr>
          </a:p>
        </p:txBody>
      </p:sp>
      <p:pic>
        <p:nvPicPr>
          <p:cNvPr id="3" name="Picture 2" descr="Diagram&#10;&#10;Description automatically generated">
            <a:extLst>
              <a:ext uri="{FF2B5EF4-FFF2-40B4-BE49-F238E27FC236}">
                <a16:creationId xmlns:a16="http://schemas.microsoft.com/office/drawing/2014/main" id="{861BEC9F-30EA-E453-C653-F767909D870E}"/>
              </a:ext>
            </a:extLst>
          </p:cNvPr>
          <p:cNvPicPr>
            <a:picLocks noChangeAspect="1"/>
          </p:cNvPicPr>
          <p:nvPr/>
        </p:nvPicPr>
        <p:blipFill>
          <a:blip r:embed="rId2"/>
          <a:stretch>
            <a:fillRect/>
          </a:stretch>
        </p:blipFill>
        <p:spPr>
          <a:xfrm>
            <a:off x="1881808" y="1690688"/>
            <a:ext cx="8846241" cy="4076683"/>
          </a:xfrm>
          <a:prstGeom prst="rect">
            <a:avLst/>
          </a:prstGeom>
        </p:spPr>
      </p:pic>
    </p:spTree>
    <p:extLst>
      <p:ext uri="{BB962C8B-B14F-4D97-AF65-F5344CB8AC3E}">
        <p14:creationId xmlns:p14="http://schemas.microsoft.com/office/powerpoint/2010/main" val="3030330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000" b="1" i="1">
                <a:latin typeface="Times New Roman" panose="02020603050405020304" pitchFamily="18" charset="0"/>
                <a:cs typeface="Times New Roman" panose="02020603050405020304" pitchFamily="18" charset="0"/>
              </a:rPr>
              <a:t>Methodology</a:t>
            </a:r>
            <a:br>
              <a:rPr lang="en-IN" sz="4800">
                <a:latin typeface="Times New Roman" panose="02020603050405020304" pitchFamily="18" charset="0"/>
                <a:cs typeface="Times New Roman" panose="02020603050405020304" pitchFamily="18" charset="0"/>
              </a:rPr>
            </a:br>
            <a:endParaRPr lang="en-US" sz="48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53331"/>
            <a:ext cx="10515600" cy="4351338"/>
          </a:xfrm>
        </p:spPr>
        <p:txBody>
          <a:bodyPr>
            <a:normAutofit/>
          </a:bodyPr>
          <a:lstStyle/>
          <a:p>
            <a:pPr marL="342900" lvl="0" indent="-342900" algn="just">
              <a:lnSpc>
                <a:spcPct val="200000"/>
              </a:lnSpc>
              <a:buFont typeface="+mj-lt"/>
              <a:buAutoNum type="arabicPeriod"/>
            </a:pPr>
            <a:r>
              <a:rPr lang="en-IN" sz="1800" dirty="0">
                <a:effectLst/>
                <a:latin typeface="Times New Roman" panose="02020603050405020304" pitchFamily="18" charset="0"/>
                <a:ea typeface="Times New Roman" panose="02020603050405020304" pitchFamily="18" charset="0"/>
              </a:rPr>
              <a:t>Data Collection</a:t>
            </a:r>
          </a:p>
          <a:p>
            <a:pPr indent="0">
              <a:lnSpc>
                <a:spcPct val="115000"/>
              </a:lnSpc>
              <a:buNone/>
            </a:pPr>
            <a:r>
              <a:rPr lang="en-IN" sz="1800" b="1" dirty="0">
                <a:effectLst/>
                <a:latin typeface="Times New Roman" panose="02020603050405020304" pitchFamily="18" charset="0"/>
                <a:ea typeface="Times New Roman" panose="02020603050405020304" pitchFamily="18" charset="0"/>
              </a:rPr>
              <a:t>    Dataset</a:t>
            </a:r>
          </a:p>
          <a:p>
            <a:pPr indent="0">
              <a:lnSpc>
                <a:spcPct val="115000"/>
              </a:lnSpc>
              <a:buNone/>
            </a:pPr>
            <a:r>
              <a:rPr lang="en-US" sz="1800" dirty="0">
                <a:effectLst/>
                <a:latin typeface="Times New Roman" panose="02020603050405020304" pitchFamily="18" charset="0"/>
                <a:ea typeface="Times New Roman" panose="02020603050405020304" pitchFamily="18" charset="0"/>
              </a:rPr>
              <a:t>The data is retail relevant, it has columns such as category of product, city of the customer. The data is streamed by a producer to </a:t>
            </a:r>
            <a:r>
              <a:rPr lang="en-US" sz="1800" dirty="0" err="1">
                <a:effectLst/>
                <a:latin typeface="Times New Roman" panose="02020603050405020304" pitchFamily="18" charset="0"/>
                <a:ea typeface="Times New Roman" panose="02020603050405020304" pitchFamily="18" charset="0"/>
              </a:rPr>
              <a:t>kafka</a:t>
            </a:r>
            <a:r>
              <a:rPr lang="en-US" sz="1800" dirty="0">
                <a:effectLst/>
                <a:latin typeface="Times New Roman" panose="02020603050405020304" pitchFamily="18" charset="0"/>
                <a:ea typeface="Times New Roman" panose="02020603050405020304" pitchFamily="18" charset="0"/>
              </a:rPr>
              <a:t> row by row.</a:t>
            </a:r>
            <a:r>
              <a:rPr lang="en-IN" sz="1200" dirty="0">
                <a:effectLst/>
              </a:rPr>
              <a:t> </a:t>
            </a:r>
            <a:endParaRPr lang="en-IN" sz="1800" dirty="0">
              <a:effectLst/>
              <a:latin typeface="Times New Roman" panose="02020603050405020304" pitchFamily="18" charset="0"/>
              <a:ea typeface="Times New Roman" panose="02020603050405020304" pitchFamily="18" charset="0"/>
            </a:endParaRPr>
          </a:p>
          <a:p>
            <a:pPr marL="457200">
              <a:lnSpc>
                <a:spcPct val="115000"/>
              </a:lnSpc>
            </a:pPr>
            <a:r>
              <a:rPr lang="en-US" sz="1800" b="1" dirty="0" err="1">
                <a:effectLst/>
                <a:latin typeface="Times New Roman" panose="02020603050405020304" pitchFamily="18" charset="0"/>
                <a:ea typeface="Times New Roman" panose="02020603050405020304" pitchFamily="18" charset="0"/>
              </a:rPr>
              <a:t>Producer.py</a:t>
            </a:r>
            <a:endParaRPr lang="en-US" sz="1800" b="1" dirty="0">
              <a:latin typeface="Times New Roman" panose="02020603050405020304" pitchFamily="18" charset="0"/>
              <a:ea typeface="Times New Roman" panose="02020603050405020304" pitchFamily="18" charset="0"/>
            </a:endParaRPr>
          </a:p>
          <a:p>
            <a:pPr indent="0">
              <a:lnSpc>
                <a:spcPct val="115000"/>
              </a:lnSpc>
              <a:buNone/>
            </a:pPr>
            <a:r>
              <a:rPr lang="en-US" sz="1800" dirty="0">
                <a:effectLst/>
                <a:latin typeface="Times New Roman" panose="02020603050405020304" pitchFamily="18" charset="0"/>
                <a:ea typeface="Times New Roman" panose="02020603050405020304" pitchFamily="18" charset="0"/>
              </a:rPr>
              <a:t>The data is collected using a Python script that makes processes the dataset row by row and pushes it to the </a:t>
            </a:r>
            <a:r>
              <a:rPr lang="en-US" sz="1800" dirty="0" err="1">
                <a:effectLst/>
                <a:latin typeface="Times New Roman" panose="02020603050405020304" pitchFamily="18" charset="0"/>
                <a:ea typeface="Times New Roman" panose="02020603050405020304" pitchFamily="18" charset="0"/>
              </a:rPr>
              <a:t>kafka</a:t>
            </a:r>
            <a:r>
              <a:rPr lang="en-US" sz="1800" dirty="0">
                <a:effectLst/>
                <a:latin typeface="Times New Roman" panose="02020603050405020304" pitchFamily="18" charset="0"/>
                <a:ea typeface="Times New Roman" panose="02020603050405020304" pitchFamily="18" charset="0"/>
              </a:rPr>
              <a:t> topic. The script can be designed to run periodically or continuously to gather new data as it becomes available. Once the data is collected, it is pushed to a Kafka topic. Kafka is an open-source distributed event streaming platform that is used to handle the real-time streaming of data. By pushing the collected data to a Kafka topic, it can be easily consumed by other components of the system for further processing and storage</a:t>
            </a:r>
            <a:r>
              <a:rPr lang="en-IN" sz="1200" dirty="0">
                <a:effectLst/>
              </a:rPr>
              <a:t> </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44555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9D1B0-1CE8-22C8-F120-994FD63E6954}"/>
              </a:ext>
            </a:extLst>
          </p:cNvPr>
          <p:cNvSpPr>
            <a:spLocks noGrp="1"/>
          </p:cNvSpPr>
          <p:nvPr>
            <p:ph type="title"/>
          </p:nvPr>
        </p:nvSpPr>
        <p:spPr/>
        <p:txBody>
          <a:bodyPr/>
          <a:lstStyle/>
          <a:p>
            <a:endParaRPr lang="en-US"/>
          </a:p>
        </p:txBody>
      </p:sp>
      <p:pic>
        <p:nvPicPr>
          <p:cNvPr id="8" name="Content Placeholder 7" descr="Text&#10;&#10;Description automatically generated">
            <a:extLst>
              <a:ext uri="{FF2B5EF4-FFF2-40B4-BE49-F238E27FC236}">
                <a16:creationId xmlns:a16="http://schemas.microsoft.com/office/drawing/2014/main" id="{56B314F2-9253-B16E-F3DB-F03E83BF113A}"/>
              </a:ext>
            </a:extLst>
          </p:cNvPr>
          <p:cNvPicPr>
            <a:picLocks noGrp="1" noChangeAspect="1"/>
          </p:cNvPicPr>
          <p:nvPr>
            <p:ph idx="1"/>
          </p:nvPr>
        </p:nvPicPr>
        <p:blipFill>
          <a:blip r:embed="rId3"/>
          <a:stretch>
            <a:fillRect/>
          </a:stretch>
        </p:blipFill>
        <p:spPr>
          <a:xfrm>
            <a:off x="2867588" y="1253331"/>
            <a:ext cx="6456824" cy="4351338"/>
          </a:xfrm>
        </p:spPr>
      </p:pic>
      <p:sp>
        <p:nvSpPr>
          <p:cNvPr id="13" name="TextBox 12">
            <a:extLst>
              <a:ext uri="{FF2B5EF4-FFF2-40B4-BE49-F238E27FC236}">
                <a16:creationId xmlns:a16="http://schemas.microsoft.com/office/drawing/2014/main" id="{0C23E536-B721-F85B-8EFB-5C616ECEA473}"/>
              </a:ext>
            </a:extLst>
          </p:cNvPr>
          <p:cNvSpPr txBox="1"/>
          <p:nvPr/>
        </p:nvSpPr>
        <p:spPr>
          <a:xfrm>
            <a:off x="7060019" y="6169709"/>
            <a:ext cx="1297919" cy="646331"/>
          </a:xfrm>
          <a:prstGeom prst="rect">
            <a:avLst/>
          </a:prstGeom>
          <a:noFill/>
        </p:spPr>
        <p:txBody>
          <a:bodyPr wrap="none" rtlCol="0">
            <a:spAutoFit/>
          </a:bodyPr>
          <a:lstStyle/>
          <a:p>
            <a:r>
              <a:rPr lang="en-US" err="1"/>
              <a:t>Producer.py</a:t>
            </a:r>
            <a:endParaRPr lang="en-US"/>
          </a:p>
          <a:p>
            <a:endParaRPr lang="en-US"/>
          </a:p>
        </p:txBody>
      </p:sp>
      <p:cxnSp>
        <p:nvCxnSpPr>
          <p:cNvPr id="15" name="Straight Arrow Connector 14">
            <a:extLst>
              <a:ext uri="{FF2B5EF4-FFF2-40B4-BE49-F238E27FC236}">
                <a16:creationId xmlns:a16="http://schemas.microsoft.com/office/drawing/2014/main" id="{AAF01CA6-34C0-958A-0778-EE29FB567CCF}"/>
              </a:ext>
            </a:extLst>
          </p:cNvPr>
          <p:cNvCxnSpPr>
            <a:cxnSpLocks/>
          </p:cNvCxnSpPr>
          <p:nvPr/>
        </p:nvCxnSpPr>
        <p:spPr>
          <a:xfrm flipV="1">
            <a:off x="7060019" y="5743837"/>
            <a:ext cx="0" cy="646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427636"/>
      </p:ext>
    </p:extLst>
  </p:cSld>
  <p:clrMapOvr>
    <a:masterClrMapping/>
  </p:clrMapOvr>
</p:sld>
</file>

<file path=ppt/theme/theme1.xml><?xml version="1.0" encoding="utf-8"?>
<a:theme xmlns:a="http://schemas.openxmlformats.org/drawingml/2006/main" name="Office Theme 2013 - 2022">
  <a:themeElements>
    <a:clrScheme name="Office Them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D8C62E48B990419DAF9EDA72E59E49" ma:contentTypeVersion="13" ma:contentTypeDescription="Create a new document." ma:contentTypeScope="" ma:versionID="481e01e924b0bdae0fb1c8001081f470">
  <xsd:schema xmlns:xsd="http://www.w3.org/2001/XMLSchema" xmlns:xs="http://www.w3.org/2001/XMLSchema" xmlns:p="http://schemas.microsoft.com/office/2006/metadata/properties" xmlns:ns3="968d723b-c20f-4ff7-b5ce-6d901443cc11" xmlns:ns4="0272c95a-1aec-4976-bd1d-1c11b3980cec" targetNamespace="http://schemas.microsoft.com/office/2006/metadata/properties" ma:root="true" ma:fieldsID="ae883308399e03bf519d9fc52f7923ad" ns3:_="" ns4:_="">
    <xsd:import namespace="968d723b-c20f-4ff7-b5ce-6d901443cc11"/>
    <xsd:import namespace="0272c95a-1aec-4976-bd1d-1c11b3980ce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8d723b-c20f-4ff7-b5ce-6d901443cc1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72c95a-1aec-4976-bd1d-1c11b3980ce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_activity" ma:index="20"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0272c95a-1aec-4976-bd1d-1c11b3980cec" xsi:nil="true"/>
  </documentManagement>
</p:properties>
</file>

<file path=customXml/itemProps1.xml><?xml version="1.0" encoding="utf-8"?>
<ds:datastoreItem xmlns:ds="http://schemas.openxmlformats.org/officeDocument/2006/customXml" ds:itemID="{63B6BFBB-1BFE-4911-9653-BCA0FA69855B}">
  <ds:schemaRefs>
    <ds:schemaRef ds:uri="http://schemas.microsoft.com/office/2006/metadata/contentType"/>
    <ds:schemaRef ds:uri="http://schemas.microsoft.com/office/2006/metadata/properties/metaAttributes"/>
    <ds:schemaRef ds:uri="http://www.w3.org/2000/xmlns/"/>
    <ds:schemaRef ds:uri="http://www.w3.org/2001/XMLSchema"/>
    <ds:schemaRef ds:uri="968d723b-c20f-4ff7-b5ce-6d901443cc11"/>
    <ds:schemaRef ds:uri="0272c95a-1aec-4976-bd1d-1c11b3980cec"/>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745944-6AA6-42B7-95D1-2B0AFA055ACD}">
  <ds:schemaRefs>
    <ds:schemaRef ds:uri="http://schemas.microsoft.com/sharepoint/v3/contenttype/forms"/>
  </ds:schemaRefs>
</ds:datastoreItem>
</file>

<file path=customXml/itemProps3.xml><?xml version="1.0" encoding="utf-8"?>
<ds:datastoreItem xmlns:ds="http://schemas.openxmlformats.org/officeDocument/2006/customXml" ds:itemID="{A89A909B-78B6-4A83-AB5B-E2DB4D9BA677}">
  <ds:schemaRefs>
    <ds:schemaRef ds:uri="http://schemas.microsoft.com/office/2006/metadata/properties"/>
    <ds:schemaRef ds:uri="http://www.w3.org/2000/xmlns/"/>
    <ds:schemaRef ds:uri="0272c95a-1aec-4976-bd1d-1c11b3980cec"/>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40</TotalTime>
  <Words>1609</Words>
  <Application>Microsoft Macintosh PowerPoint</Application>
  <PresentationFormat>Widescreen</PresentationFormat>
  <Paragraphs>91</Paragraphs>
  <Slides>17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AppleSystemUIFont</vt:lpstr>
      <vt:lpstr>Arial</vt:lpstr>
      <vt:lpstr>Calibri</vt:lpstr>
      <vt:lpstr>Calibri Light</vt:lpstr>
      <vt:lpstr>Georgia</vt:lpstr>
      <vt:lpstr>Segoe UI</vt:lpstr>
      <vt:lpstr>Symbol</vt:lpstr>
      <vt:lpstr>Times New Roman</vt:lpstr>
      <vt:lpstr>Office Theme 2013 - 2022</vt:lpstr>
      <vt:lpstr>Real Time Ecommerce Data Analysis</vt:lpstr>
      <vt:lpstr>Abstract </vt:lpstr>
      <vt:lpstr>Introduction </vt:lpstr>
      <vt:lpstr>Literature Review </vt:lpstr>
      <vt:lpstr>Literature Review </vt:lpstr>
      <vt:lpstr>Software Requirements </vt:lpstr>
      <vt:lpstr>Data Pipeline </vt:lpstr>
      <vt:lpstr>Methodology </vt:lpstr>
      <vt:lpstr>PowerPoint Presentation</vt:lpstr>
      <vt:lpstr>Methodology </vt:lpstr>
      <vt:lpstr>Methodology </vt:lpstr>
      <vt:lpstr>PowerPoint Presentation</vt:lpstr>
      <vt:lpstr>Demonstration</vt:lpstr>
      <vt:lpstr>Conclusion </vt:lpstr>
      <vt:lpstr>Future Work </vt:lpstr>
      <vt:lpstr>References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19MAT117: Course Project  (End-Sem) Stock Analysis using PCA and  K-Means </dc:title>
  <dc:creator>amruth ashoka</dc:creator>
  <cp:lastModifiedBy>Vishal S</cp:lastModifiedBy>
  <cp:revision>5</cp:revision>
  <dcterms:created xsi:type="dcterms:W3CDTF">2021-08-14T04:26:00Z</dcterms:created>
  <dcterms:modified xsi:type="dcterms:W3CDTF">2023-01-12T07:30:04Z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0x010100AED8C62E48B990419DAF9EDA72E59E49</vt:lpwstr>
  </property>
  <property fmtid="{D5CDD505-2E9C-101B-9397-08002B2CF9AE}" pid="3" name="ICV">
    <vt:lpwstr>0C88CC3ED468436094D89E94AEE61E80</vt:lpwstr>
  </property>
  <property fmtid="{D5CDD505-2E9C-101B-9397-08002B2CF9AE}" pid="4" name="KSOProductBuildVer">
    <vt:lpwstr>1033-11.2.0.11156</vt:lpwstr>
  </property>
</Properties>
</file>